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10287000" cx="18288000"/>
  <p:notesSz cx="6858000" cy="9144000"/>
  <p:embeddedFontLst>
    <p:embeddedFont>
      <p:font typeface="NanumGothicExtraBold"/>
      <p:bold r:id="rId27"/>
    </p:embeddedFont>
    <p:embeddedFont>
      <p:font typeface="Open Sans SemiBold"/>
      <p:regular r:id="rId28"/>
      <p:bold r:id="rId29"/>
      <p:italic r:id="rId30"/>
      <p:boldItalic r:id="rId31"/>
    </p:embeddedFont>
    <p:embeddedFont>
      <p:font typeface="Helvetica Neue"/>
      <p:regular r:id="rId32"/>
      <p:bold r:id="rId33"/>
      <p:italic r:id="rId34"/>
      <p:boldItalic r:id="rId35"/>
    </p:embeddedFont>
    <p:embeddedFont>
      <p:font typeface="Open Sans Medium"/>
      <p:regular r:id="rId36"/>
      <p:bold r:id="rId37"/>
      <p:italic r:id="rId38"/>
      <p:boldItalic r:id="rId39"/>
    </p:embeddedFont>
    <p:embeddedFont>
      <p:font typeface="Helvetica Neue Light"/>
      <p:regular r:id="rId40"/>
      <p:bold r:id="rId41"/>
      <p:italic r:id="rId42"/>
      <p:boldItalic r:id="rId43"/>
    </p:embeddedFont>
    <p:embeddedFont>
      <p:font typeface="Josefin Sans Thin"/>
      <p:regular r:id="rId44"/>
      <p:bold r:id="rId45"/>
      <p:italic r:id="rId46"/>
      <p:boldItalic r:id="rId47"/>
    </p:embeddedFont>
    <p:embeddedFont>
      <p:font typeface="Open Sans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  <p15:guide id="3" pos="6667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F315827-3FDC-4AEE-BCD0-6DDAA80AB642}">
  <a:tblStyle styleId="{AF315827-3FDC-4AEE-BCD0-6DDAA80AB642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  <p:guide pos="6667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regular.fntdata"/><Relationship Id="rId42" Type="http://schemas.openxmlformats.org/officeDocument/2006/relationships/font" Target="fonts/HelveticaNeueLight-italic.fntdata"/><Relationship Id="rId41" Type="http://schemas.openxmlformats.org/officeDocument/2006/relationships/font" Target="fonts/HelveticaNeueLight-bold.fntdata"/><Relationship Id="rId44" Type="http://schemas.openxmlformats.org/officeDocument/2006/relationships/font" Target="fonts/JosefinSansThin-regular.fntdata"/><Relationship Id="rId43" Type="http://schemas.openxmlformats.org/officeDocument/2006/relationships/font" Target="fonts/HelveticaNeueLight-boldItalic.fntdata"/><Relationship Id="rId46" Type="http://schemas.openxmlformats.org/officeDocument/2006/relationships/font" Target="fonts/JosefinSansThin-italic.fntdata"/><Relationship Id="rId45" Type="http://schemas.openxmlformats.org/officeDocument/2006/relationships/font" Target="fonts/JosefinSansThin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OpenSans-regular.fntdata"/><Relationship Id="rId47" Type="http://schemas.openxmlformats.org/officeDocument/2006/relationships/font" Target="fonts/JosefinSansThin-boldItalic.fntdata"/><Relationship Id="rId49" Type="http://schemas.openxmlformats.org/officeDocument/2006/relationships/font" Target="fonts/OpenSans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penSansSemiBold-boldItalic.fntdata"/><Relationship Id="rId30" Type="http://schemas.openxmlformats.org/officeDocument/2006/relationships/font" Target="fonts/OpenSansSemiBold-italic.fntdata"/><Relationship Id="rId33" Type="http://schemas.openxmlformats.org/officeDocument/2006/relationships/font" Target="fonts/HelveticaNeue-bold.fntdata"/><Relationship Id="rId32" Type="http://schemas.openxmlformats.org/officeDocument/2006/relationships/font" Target="fonts/HelveticaNeue-regular.fntdata"/><Relationship Id="rId35" Type="http://schemas.openxmlformats.org/officeDocument/2006/relationships/font" Target="fonts/HelveticaNeue-boldItalic.fntdata"/><Relationship Id="rId34" Type="http://schemas.openxmlformats.org/officeDocument/2006/relationships/font" Target="fonts/HelveticaNeue-italic.fntdata"/><Relationship Id="rId37" Type="http://schemas.openxmlformats.org/officeDocument/2006/relationships/font" Target="fonts/OpenSansMedium-bold.fntdata"/><Relationship Id="rId36" Type="http://schemas.openxmlformats.org/officeDocument/2006/relationships/font" Target="fonts/OpenSansMedium-regular.fntdata"/><Relationship Id="rId39" Type="http://schemas.openxmlformats.org/officeDocument/2006/relationships/font" Target="fonts/OpenSansMedium-boldItalic.fntdata"/><Relationship Id="rId38" Type="http://schemas.openxmlformats.org/officeDocument/2006/relationships/font" Target="fonts/OpenSansMedium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OpenSansSemiBold-regular.fntdata"/><Relationship Id="rId27" Type="http://schemas.openxmlformats.org/officeDocument/2006/relationships/font" Target="fonts/NanumGothicExtraBold-bold.fntdata"/><Relationship Id="rId29" Type="http://schemas.openxmlformats.org/officeDocument/2006/relationships/font" Target="fonts/OpenSansSemiBold-bold.fntdata"/><Relationship Id="rId51" Type="http://schemas.openxmlformats.org/officeDocument/2006/relationships/font" Target="fonts/OpenSans-boldItalic.fntdata"/><Relationship Id="rId50" Type="http://schemas.openxmlformats.org/officeDocument/2006/relationships/font" Target="fonts/OpenSans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dbad41c968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2dbad41c968_0_6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dbac0081fd_1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2dbac0081fd_1_2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dbad41c968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2dbad41c968_0_5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dbad41c968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2dbad41c968_0_5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dbac0081fd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2dbac0081fd_2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dbac0081fd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2dbac0081fd_2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dbac0081fd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2dbac0081fd_2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dbac0081fd_1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2dbac0081fd_1_2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dbac0081fd_2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2dbac0081fd_2_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dbac0081fd_1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2dbac0081fd_1_2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dbac0081f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2dbac0081fd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dbac0081fd_2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2dbac0081fd_2_1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dbac0081fd_2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2dbac0081fd_2_3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dbac0081fd_2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2dbac0081fd_2_3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dbac0081fd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2dbac0081fd_1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dbac0081fd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2dbac0081fd_1_1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8.png"/><Relationship Id="rId8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36.png"/><Relationship Id="rId6" Type="http://schemas.openxmlformats.org/officeDocument/2006/relationships/image" Target="../media/image35.png"/><Relationship Id="rId7" Type="http://schemas.openxmlformats.org/officeDocument/2006/relationships/image" Target="../media/image34.png"/><Relationship Id="rId8" Type="http://schemas.openxmlformats.org/officeDocument/2006/relationships/image" Target="../media/image3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9" Type="http://schemas.openxmlformats.org/officeDocument/2006/relationships/image" Target="../media/image37.png"/><Relationship Id="rId5" Type="http://schemas.openxmlformats.org/officeDocument/2006/relationships/image" Target="../media/image36.png"/><Relationship Id="rId6" Type="http://schemas.openxmlformats.org/officeDocument/2006/relationships/image" Target="../media/image35.png"/><Relationship Id="rId7" Type="http://schemas.openxmlformats.org/officeDocument/2006/relationships/image" Target="../media/image34.png"/><Relationship Id="rId8" Type="http://schemas.openxmlformats.org/officeDocument/2006/relationships/image" Target="../media/image4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36.png"/><Relationship Id="rId6" Type="http://schemas.openxmlformats.org/officeDocument/2006/relationships/image" Target="../media/image35.png"/><Relationship Id="rId7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36.png"/><Relationship Id="rId6" Type="http://schemas.openxmlformats.org/officeDocument/2006/relationships/image" Target="../media/image35.png"/><Relationship Id="rId7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36.png"/><Relationship Id="rId6" Type="http://schemas.openxmlformats.org/officeDocument/2006/relationships/image" Target="../media/image35.png"/><Relationship Id="rId7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36.png"/><Relationship Id="rId6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8.png"/><Relationship Id="rId8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16.png"/><Relationship Id="rId6" Type="http://schemas.openxmlformats.org/officeDocument/2006/relationships/image" Target="../media/image12.png"/><Relationship Id="rId7" Type="http://schemas.openxmlformats.org/officeDocument/2006/relationships/image" Target="../media/image26.png"/><Relationship Id="rId8" Type="http://schemas.openxmlformats.org/officeDocument/2006/relationships/image" Target="../media/image5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16.png"/><Relationship Id="rId6" Type="http://schemas.openxmlformats.org/officeDocument/2006/relationships/image" Target="../media/image12.png"/><Relationship Id="rId7" Type="http://schemas.openxmlformats.org/officeDocument/2006/relationships/image" Target="../media/image26.png"/><Relationship Id="rId8" Type="http://schemas.openxmlformats.org/officeDocument/2006/relationships/image" Target="../media/image6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16.png"/><Relationship Id="rId6" Type="http://schemas.openxmlformats.org/officeDocument/2006/relationships/image" Target="../media/image12.png"/><Relationship Id="rId7" Type="http://schemas.openxmlformats.org/officeDocument/2006/relationships/image" Target="../media/image26.png"/><Relationship Id="rId8" Type="http://schemas.openxmlformats.org/officeDocument/2006/relationships/image" Target="../media/image5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10" Type="http://schemas.openxmlformats.org/officeDocument/2006/relationships/image" Target="../media/image28.png"/><Relationship Id="rId9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26.png"/><Relationship Id="rId7" Type="http://schemas.openxmlformats.org/officeDocument/2006/relationships/image" Target="../media/image13.png"/><Relationship Id="rId8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16.png"/><Relationship Id="rId6" Type="http://schemas.openxmlformats.org/officeDocument/2006/relationships/image" Target="../media/image12.png"/><Relationship Id="rId7" Type="http://schemas.openxmlformats.org/officeDocument/2006/relationships/image" Target="../media/image26.png"/><Relationship Id="rId8" Type="http://schemas.openxmlformats.org/officeDocument/2006/relationships/image" Target="../media/image5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26.png"/><Relationship Id="rId8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Relationship Id="rId6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16.png"/><Relationship Id="rId6" Type="http://schemas.openxmlformats.org/officeDocument/2006/relationships/image" Target="../media/image12.png"/><Relationship Id="rId7" Type="http://schemas.openxmlformats.org/officeDocument/2006/relationships/image" Target="../media/image26.png"/><Relationship Id="rId8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16.png"/><Relationship Id="rId6" Type="http://schemas.openxmlformats.org/officeDocument/2006/relationships/image" Target="../media/image12.png"/><Relationship Id="rId7" Type="http://schemas.openxmlformats.org/officeDocument/2006/relationships/image" Target="../media/image26.png"/><Relationship Id="rId8" Type="http://schemas.openxmlformats.org/officeDocument/2006/relationships/image" Target="../media/image5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30.png"/><Relationship Id="rId5" Type="http://schemas.openxmlformats.org/officeDocument/2006/relationships/image" Target="../media/image16.png"/><Relationship Id="rId6" Type="http://schemas.openxmlformats.org/officeDocument/2006/relationships/image" Target="../media/image12.png"/><Relationship Id="rId7" Type="http://schemas.openxmlformats.org/officeDocument/2006/relationships/image" Target="../media/image26.png"/><Relationship Id="rId8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16.png"/><Relationship Id="rId6" Type="http://schemas.openxmlformats.org/officeDocument/2006/relationships/image" Target="../media/image12.png"/><Relationship Id="rId7" Type="http://schemas.openxmlformats.org/officeDocument/2006/relationships/image" Target="../media/image26.png"/><Relationship Id="rId8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16.png"/><Relationship Id="rId6" Type="http://schemas.openxmlformats.org/officeDocument/2006/relationships/image" Target="../media/image12.png"/><Relationship Id="rId7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13698373" y="-3444233"/>
            <a:ext cx="3917842" cy="14824279"/>
            <a:chOff x="0" y="0"/>
            <a:chExt cx="5223789" cy="19765705"/>
          </a:xfrm>
        </p:grpSpPr>
        <p:sp>
          <p:nvSpPr>
            <p:cNvPr id="85" name="Google Shape;85;p13"/>
            <p:cNvSpPr/>
            <p:nvPr/>
          </p:nvSpPr>
          <p:spPr>
            <a:xfrm rot="5400000">
              <a:off x="0" y="7270957"/>
              <a:ext cx="5223789" cy="5223789"/>
            </a:xfrm>
            <a:custGeom>
              <a:rect b="b" l="l" r="r" t="t"/>
              <a:pathLst>
                <a:path extrusionOk="0" h="5223789" w="5223789">
                  <a:moveTo>
                    <a:pt x="0" y="0"/>
                  </a:moveTo>
                  <a:lnTo>
                    <a:pt x="5223789" y="0"/>
                  </a:lnTo>
                  <a:lnTo>
                    <a:pt x="5223789" y="5223790"/>
                  </a:lnTo>
                  <a:lnTo>
                    <a:pt x="0" y="5223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86" name="Google Shape;86;p13"/>
            <p:cNvSpPr/>
            <p:nvPr/>
          </p:nvSpPr>
          <p:spPr>
            <a:xfrm rot="5400000">
              <a:off x="0" y="3635479"/>
              <a:ext cx="5223789" cy="5223789"/>
            </a:xfrm>
            <a:custGeom>
              <a:rect b="b" l="l" r="r" t="t"/>
              <a:pathLst>
                <a:path extrusionOk="0" h="5223789" w="5223789">
                  <a:moveTo>
                    <a:pt x="0" y="0"/>
                  </a:moveTo>
                  <a:lnTo>
                    <a:pt x="5223789" y="0"/>
                  </a:lnTo>
                  <a:lnTo>
                    <a:pt x="5223789" y="5223789"/>
                  </a:lnTo>
                  <a:lnTo>
                    <a:pt x="0" y="522378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87" name="Google Shape;87;p13"/>
            <p:cNvSpPr/>
            <p:nvPr/>
          </p:nvSpPr>
          <p:spPr>
            <a:xfrm rot="5400000">
              <a:off x="0" y="0"/>
              <a:ext cx="5223789" cy="5223789"/>
            </a:xfrm>
            <a:custGeom>
              <a:rect b="b" l="l" r="r" t="t"/>
              <a:pathLst>
                <a:path extrusionOk="0" h="5223789" w="5223789">
                  <a:moveTo>
                    <a:pt x="0" y="0"/>
                  </a:moveTo>
                  <a:lnTo>
                    <a:pt x="5223789" y="0"/>
                  </a:lnTo>
                  <a:lnTo>
                    <a:pt x="5223789" y="5223789"/>
                  </a:lnTo>
                  <a:lnTo>
                    <a:pt x="0" y="522378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88" name="Google Shape;88;p13"/>
            <p:cNvSpPr/>
            <p:nvPr/>
          </p:nvSpPr>
          <p:spPr>
            <a:xfrm rot="5400000">
              <a:off x="0" y="14541916"/>
              <a:ext cx="5223789" cy="5223789"/>
            </a:xfrm>
            <a:custGeom>
              <a:rect b="b" l="l" r="r" t="t"/>
              <a:pathLst>
                <a:path extrusionOk="0" h="5223789" w="5223789">
                  <a:moveTo>
                    <a:pt x="0" y="0"/>
                  </a:moveTo>
                  <a:lnTo>
                    <a:pt x="5223789" y="0"/>
                  </a:lnTo>
                  <a:lnTo>
                    <a:pt x="5223789" y="5223789"/>
                  </a:lnTo>
                  <a:lnTo>
                    <a:pt x="0" y="522378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89" name="Google Shape;89;p13"/>
            <p:cNvSpPr/>
            <p:nvPr/>
          </p:nvSpPr>
          <p:spPr>
            <a:xfrm rot="5400000">
              <a:off x="0" y="10906437"/>
              <a:ext cx="5223789" cy="5223789"/>
            </a:xfrm>
            <a:custGeom>
              <a:rect b="b" l="l" r="r" t="t"/>
              <a:pathLst>
                <a:path extrusionOk="0" h="5223789" w="5223789">
                  <a:moveTo>
                    <a:pt x="0" y="0"/>
                  </a:moveTo>
                  <a:lnTo>
                    <a:pt x="5223789" y="0"/>
                  </a:lnTo>
                  <a:lnTo>
                    <a:pt x="5223789" y="5223790"/>
                  </a:lnTo>
                  <a:lnTo>
                    <a:pt x="0" y="5223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90" name="Google Shape;90;p13"/>
          <p:cNvSpPr/>
          <p:nvPr/>
        </p:nvSpPr>
        <p:spPr>
          <a:xfrm>
            <a:off x="0" y="9994866"/>
            <a:ext cx="18438095" cy="300372"/>
          </a:xfrm>
          <a:custGeom>
            <a:rect b="b" l="l" r="r" t="t"/>
            <a:pathLst>
              <a:path extrusionOk="0" h="300372" w="18438095">
                <a:moveTo>
                  <a:pt x="0" y="0"/>
                </a:moveTo>
                <a:lnTo>
                  <a:pt x="18438095" y="0"/>
                </a:lnTo>
                <a:lnTo>
                  <a:pt x="18438095" y="300372"/>
                </a:lnTo>
                <a:lnTo>
                  <a:pt x="0" y="300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728" l="0" r="0" t="-729"/>
            </a:stretch>
          </a:blipFill>
          <a:ln>
            <a:noFill/>
          </a:ln>
        </p:spPr>
      </p:sp>
      <p:grpSp>
        <p:nvGrpSpPr>
          <p:cNvPr id="91" name="Google Shape;91;p13"/>
          <p:cNvGrpSpPr/>
          <p:nvPr/>
        </p:nvGrpSpPr>
        <p:grpSpPr>
          <a:xfrm>
            <a:off x="561349" y="3247361"/>
            <a:ext cx="14662812" cy="3809904"/>
            <a:chOff x="0" y="-9525"/>
            <a:chExt cx="19550416" cy="5079872"/>
          </a:xfrm>
        </p:grpSpPr>
        <p:sp>
          <p:nvSpPr>
            <p:cNvPr id="92" name="Google Shape;92;p13"/>
            <p:cNvSpPr txBox="1"/>
            <p:nvPr/>
          </p:nvSpPr>
          <p:spPr>
            <a:xfrm>
              <a:off x="147316" y="-9525"/>
              <a:ext cx="131796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2700" u="none" cap="none" strike="noStrike">
                  <a:solidFill>
                    <a:srgbClr val="6D5FD8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[실증적 SW 개발 프로젝트]</a:t>
              </a:r>
              <a:endParaRPr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0" y="849047"/>
              <a:ext cx="11183920" cy="28572"/>
            </a:xfrm>
            <a:custGeom>
              <a:rect b="b" l="l" r="r" t="t"/>
              <a:pathLst>
                <a:path extrusionOk="0" h="28572" w="11183920">
                  <a:moveTo>
                    <a:pt x="0" y="0"/>
                  </a:moveTo>
                  <a:lnTo>
                    <a:pt x="11183920" y="0"/>
                  </a:lnTo>
                  <a:lnTo>
                    <a:pt x="11183920" y="28572"/>
                  </a:lnTo>
                  <a:lnTo>
                    <a:pt x="0" y="2857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-16643" l="0" r="0" t="-16643"/>
              </a:stretch>
            </a:blipFill>
            <a:ln>
              <a:noFill/>
            </a:ln>
          </p:spPr>
        </p:sp>
        <p:sp>
          <p:nvSpPr>
            <p:cNvPr id="94" name="Google Shape;94;p13"/>
            <p:cNvSpPr/>
            <p:nvPr/>
          </p:nvSpPr>
          <p:spPr>
            <a:xfrm>
              <a:off x="0" y="4221904"/>
              <a:ext cx="11183920" cy="28572"/>
            </a:xfrm>
            <a:custGeom>
              <a:rect b="b" l="l" r="r" t="t"/>
              <a:pathLst>
                <a:path extrusionOk="0" h="28572" w="11183920">
                  <a:moveTo>
                    <a:pt x="0" y="0"/>
                  </a:moveTo>
                  <a:lnTo>
                    <a:pt x="11183920" y="0"/>
                  </a:lnTo>
                  <a:lnTo>
                    <a:pt x="11183920" y="28572"/>
                  </a:lnTo>
                  <a:lnTo>
                    <a:pt x="0" y="2857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-16643" l="0" r="0" t="-16643"/>
              </a:stretch>
            </a:blipFill>
            <a:ln>
              <a:noFill/>
            </a:ln>
          </p:spPr>
        </p:sp>
        <p:sp>
          <p:nvSpPr>
            <p:cNvPr id="95" name="Google Shape;95;p13"/>
            <p:cNvSpPr txBox="1"/>
            <p:nvPr/>
          </p:nvSpPr>
          <p:spPr>
            <a:xfrm>
              <a:off x="147316" y="1151679"/>
              <a:ext cx="19403100" cy="28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6900" u="none" cap="none" strike="noStrike">
                  <a:solidFill>
                    <a:srgbClr val="000000"/>
                  </a:solidFill>
                  <a:latin typeface="NanumGothicExtraBold"/>
                  <a:ea typeface="NanumGothicExtraBold"/>
                  <a:cs typeface="NanumGothicExtraBold"/>
                  <a:sym typeface="NanumGothicExtraBold"/>
                </a:rPr>
                <a:t>뉴스 등 방송 콘텐츠 </a:t>
              </a:r>
              <a:endParaRPr>
                <a:latin typeface="NanumGothicExtraBold"/>
                <a:ea typeface="NanumGothicExtraBold"/>
                <a:cs typeface="NanumGothicExtraBold"/>
                <a:sym typeface="NanumGothicExtraBold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6900" u="none" cap="none" strike="noStrike">
                  <a:solidFill>
                    <a:srgbClr val="000000"/>
                  </a:solidFill>
                  <a:latin typeface="NanumGothicExtraBold"/>
                  <a:ea typeface="NanumGothicExtraBold"/>
                  <a:cs typeface="NanumGothicExtraBold"/>
                  <a:sym typeface="NanumGothicExtraBold"/>
                </a:rPr>
                <a:t>실시간 자막 변환 기술 개발[</a:t>
              </a:r>
              <a:r>
                <a:rPr lang="en-US" sz="6900">
                  <a:latin typeface="NanumGothicExtraBold"/>
                  <a:ea typeface="NanumGothicExtraBold"/>
                  <a:cs typeface="NanumGothicExtraBold"/>
                  <a:sym typeface="NanumGothicExtraBold"/>
                </a:rPr>
                <a:t>11</a:t>
              </a:r>
              <a:r>
                <a:rPr i="0" lang="en-US" sz="6900" u="none" cap="none" strike="noStrike">
                  <a:solidFill>
                    <a:srgbClr val="000000"/>
                  </a:solidFill>
                  <a:latin typeface="NanumGothicExtraBold"/>
                  <a:ea typeface="NanumGothicExtraBold"/>
                  <a:cs typeface="NanumGothicExtraBold"/>
                  <a:sym typeface="NanumGothicExtraBold"/>
                </a:rPr>
                <a:t>주차]</a:t>
              </a:r>
              <a:endParaRPr>
                <a:latin typeface="NanumGothicExtraBold"/>
                <a:ea typeface="NanumGothicExtraBold"/>
                <a:cs typeface="NanumGothicExtraBold"/>
                <a:sym typeface="NanumGothicExtraBold"/>
              </a:endParaRPr>
            </a:p>
          </p:txBody>
        </p:sp>
        <p:sp>
          <p:nvSpPr>
            <p:cNvPr id="96" name="Google Shape;96;p13"/>
            <p:cNvSpPr txBox="1"/>
            <p:nvPr/>
          </p:nvSpPr>
          <p:spPr>
            <a:xfrm>
              <a:off x="1482992" y="4529344"/>
              <a:ext cx="17730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2400" u="none" cap="none" strike="noStrike">
                  <a:solidFill>
                    <a:srgbClr val="000000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팀장: 박성준(2144055) | 팀원_1: 김기흥(2143678) | 팀원_2: 하은지(2143864)</a:t>
              </a:r>
              <a:endParaRPr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</p:txBody>
        </p:sp>
        <p:sp>
          <p:nvSpPr>
            <p:cNvPr id="97" name="Google Shape;97;p13"/>
            <p:cNvSpPr txBox="1"/>
            <p:nvPr/>
          </p:nvSpPr>
          <p:spPr>
            <a:xfrm>
              <a:off x="147316" y="4536647"/>
              <a:ext cx="16167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2600" u="none" cap="none" strike="noStrike">
                  <a:solidFill>
                    <a:srgbClr val="6D5FD8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AICC</a:t>
              </a:r>
              <a:endParaRPr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"/>
          <p:cNvSpPr/>
          <p:nvPr/>
        </p:nvSpPr>
        <p:spPr>
          <a:xfrm>
            <a:off x="0" y="0"/>
            <a:ext cx="2893763" cy="10285714"/>
          </a:xfrm>
          <a:custGeom>
            <a:rect b="b" l="l" r="r" t="t"/>
            <a:pathLst>
              <a:path extrusionOk="0" h="10285714" w="2893763">
                <a:moveTo>
                  <a:pt x="0" y="0"/>
                </a:moveTo>
                <a:lnTo>
                  <a:pt x="2893763" y="0"/>
                </a:lnTo>
                <a:lnTo>
                  <a:pt x="2893763" y="10285714"/>
                </a:lnTo>
                <a:lnTo>
                  <a:pt x="0" y="10285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9" r="-29" t="0"/>
            </a:stretch>
          </a:blipFill>
          <a:ln>
            <a:noFill/>
          </a:ln>
        </p:spPr>
      </p:sp>
      <p:sp>
        <p:nvSpPr>
          <p:cNvPr id="267" name="Google Shape;267;p22"/>
          <p:cNvSpPr/>
          <p:nvPr/>
        </p:nvSpPr>
        <p:spPr>
          <a:xfrm>
            <a:off x="514859" y="846873"/>
            <a:ext cx="428694" cy="21429"/>
          </a:xfrm>
          <a:custGeom>
            <a:rect b="b" l="l" r="r" t="t"/>
            <a:pathLst>
              <a:path extrusionOk="0" h="21429" w="428694">
                <a:moveTo>
                  <a:pt x="0" y="0"/>
                </a:moveTo>
                <a:lnTo>
                  <a:pt x="428694" y="0"/>
                </a:lnTo>
                <a:lnTo>
                  <a:pt x="428694" y="21429"/>
                </a:lnTo>
                <a:lnTo>
                  <a:pt x="0" y="21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5238" l="0" r="0" t="-15229"/>
            </a:stretch>
          </a:blipFill>
          <a:ln>
            <a:noFill/>
          </a:ln>
        </p:spPr>
      </p:sp>
      <p:sp>
        <p:nvSpPr>
          <p:cNvPr id="268" name="Google Shape;268;p22"/>
          <p:cNvSpPr/>
          <p:nvPr/>
        </p:nvSpPr>
        <p:spPr>
          <a:xfrm>
            <a:off x="3763613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9" name="Google Shape;269;p22"/>
          <p:cNvSpPr/>
          <p:nvPr/>
        </p:nvSpPr>
        <p:spPr>
          <a:xfrm>
            <a:off x="3371429" y="2391069"/>
            <a:ext cx="14423809" cy="7471455"/>
          </a:xfrm>
          <a:custGeom>
            <a:rect b="b" l="l" r="r" t="t"/>
            <a:pathLst>
              <a:path extrusionOk="0" h="7471455" w="14423809">
                <a:moveTo>
                  <a:pt x="0" y="0"/>
                </a:moveTo>
                <a:lnTo>
                  <a:pt x="14423809" y="0"/>
                </a:lnTo>
                <a:lnTo>
                  <a:pt x="14423809" y="7471455"/>
                </a:lnTo>
                <a:lnTo>
                  <a:pt x="0" y="74714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9" l="0" r="0" t="-9"/>
            </a:stretch>
          </a:blipFill>
          <a:ln>
            <a:noFill/>
          </a:ln>
        </p:spPr>
      </p:sp>
      <p:sp>
        <p:nvSpPr>
          <p:cNvPr id="270" name="Google Shape;270;p22"/>
          <p:cNvSpPr/>
          <p:nvPr/>
        </p:nvSpPr>
        <p:spPr>
          <a:xfrm>
            <a:off x="3628571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1" name="Google Shape;271;p22"/>
          <p:cNvSpPr txBox="1"/>
          <p:nvPr/>
        </p:nvSpPr>
        <p:spPr>
          <a:xfrm>
            <a:off x="929535" y="8352897"/>
            <a:ext cx="30426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0">
                <a:solidFill>
                  <a:srgbClr val="EDEDED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07</a:t>
            </a:r>
            <a:endParaRPr/>
          </a:p>
        </p:txBody>
      </p:sp>
      <p:sp>
        <p:nvSpPr>
          <p:cNvPr id="272" name="Google Shape;272;p22"/>
          <p:cNvSpPr txBox="1"/>
          <p:nvPr/>
        </p:nvSpPr>
        <p:spPr>
          <a:xfrm>
            <a:off x="606299" y="1061021"/>
            <a:ext cx="33855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뉴스 등 방송 콘텐츠 </a:t>
            </a:r>
            <a:endParaRPr/>
          </a:p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실시간 자막 변환 기술 개발</a:t>
            </a:r>
            <a:endParaRPr/>
          </a:p>
        </p:txBody>
      </p:sp>
      <p:sp>
        <p:nvSpPr>
          <p:cNvPr id="273" name="Google Shape;273;p22"/>
          <p:cNvSpPr txBox="1"/>
          <p:nvPr/>
        </p:nvSpPr>
        <p:spPr>
          <a:xfrm>
            <a:off x="606299" y="1580281"/>
            <a:ext cx="294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AICC</a:t>
            </a:r>
            <a:endParaRPr/>
          </a:p>
        </p:txBody>
      </p:sp>
      <p:sp>
        <p:nvSpPr>
          <p:cNvPr id="274" name="Google Shape;274;p22"/>
          <p:cNvSpPr txBox="1"/>
          <p:nvPr/>
        </p:nvSpPr>
        <p:spPr>
          <a:xfrm>
            <a:off x="3720011" y="911311"/>
            <a:ext cx="132981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Solution Experiment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5" name="Google Shape;275;p22"/>
          <p:cNvSpPr txBox="1"/>
          <p:nvPr/>
        </p:nvSpPr>
        <p:spPr>
          <a:xfrm>
            <a:off x="3672392" y="1271149"/>
            <a:ext cx="1658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/>
              <a:t>Watson</a:t>
            </a:r>
            <a:endParaRPr b="1"/>
          </a:p>
        </p:txBody>
      </p:sp>
      <p:sp>
        <p:nvSpPr>
          <p:cNvPr id="276" name="Google Shape;276;p22"/>
          <p:cNvSpPr txBox="1"/>
          <p:nvPr/>
        </p:nvSpPr>
        <p:spPr>
          <a:xfrm>
            <a:off x="4846507" y="3820387"/>
            <a:ext cx="3546300" cy="19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202032"/>
                </a:solidFill>
                <a:latin typeface="Open Sans"/>
                <a:ea typeface="Open Sans"/>
                <a:cs typeface="Open Sans"/>
                <a:sym typeface="Open Sans"/>
              </a:rPr>
              <a:t>Dataset</a:t>
            </a:r>
            <a:endParaRPr b="1" sz="2900">
              <a:solidFill>
                <a:srgbClr val="20203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02032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(Noise Cancellation Data)</a:t>
            </a:r>
            <a:endParaRPr sz="2200">
              <a:solidFill>
                <a:srgbClr val="202032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277" name="Google Shape;277;p22"/>
          <p:cNvSpPr/>
          <p:nvPr/>
        </p:nvSpPr>
        <p:spPr>
          <a:xfrm>
            <a:off x="8741089" y="4628072"/>
            <a:ext cx="4077900" cy="30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202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278" name="Google Shape;278;p22"/>
          <p:cNvSpPr txBox="1"/>
          <p:nvPr/>
        </p:nvSpPr>
        <p:spPr>
          <a:xfrm>
            <a:off x="13333111" y="3783575"/>
            <a:ext cx="3546300" cy="19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20203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Transcript</a:t>
            </a:r>
            <a:endParaRPr b="1" sz="2900">
              <a:solidFill>
                <a:srgbClr val="20203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9" name="Google Shape;279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019974" y="4065389"/>
            <a:ext cx="3339796" cy="1394376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2"/>
          <p:cNvSpPr txBox="1"/>
          <p:nvPr/>
        </p:nvSpPr>
        <p:spPr>
          <a:xfrm>
            <a:off x="3628575" y="6386129"/>
            <a:ext cx="13794000" cy="22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202032"/>
                </a:solidFill>
                <a:latin typeface="Open Sans"/>
                <a:ea typeface="Open Sans"/>
                <a:cs typeface="Open Sans"/>
                <a:sym typeface="Open Sans"/>
              </a:rPr>
              <a:t>전처리한 Dataset </a:t>
            </a:r>
            <a:r>
              <a:rPr b="1" lang="en-US" sz="2200">
                <a:solidFill>
                  <a:srgbClr val="202032"/>
                </a:solidFill>
                <a:latin typeface="Open Sans"/>
                <a:ea typeface="Open Sans"/>
                <a:cs typeface="Open Sans"/>
                <a:sym typeface="Open Sans"/>
              </a:rPr>
              <a:t>(Noise Cancellation Data)</a:t>
            </a:r>
            <a:r>
              <a:rPr b="1" lang="en-US" sz="3000">
                <a:solidFill>
                  <a:srgbClr val="202032"/>
                </a:solidFill>
                <a:latin typeface="Open Sans"/>
                <a:ea typeface="Open Sans"/>
                <a:cs typeface="Open Sans"/>
                <a:sym typeface="Open Sans"/>
              </a:rPr>
              <a:t>를 입력으로 하여,</a:t>
            </a:r>
            <a:endParaRPr b="1" sz="3000">
              <a:solidFill>
                <a:srgbClr val="20203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highlight>
                  <a:srgbClr val="4586F0"/>
                </a:highlight>
                <a:latin typeface="Open Sans"/>
                <a:ea typeface="Open Sans"/>
                <a:cs typeface="Open Sans"/>
                <a:sym typeface="Open Sans"/>
              </a:rPr>
              <a:t>IBM Watson STT</a:t>
            </a:r>
            <a:r>
              <a:rPr b="1" lang="en-US" sz="3000">
                <a:solidFill>
                  <a:srgbClr val="202032"/>
                </a:solidFill>
                <a:latin typeface="Open Sans"/>
                <a:ea typeface="Open Sans"/>
                <a:cs typeface="Open Sans"/>
                <a:sym typeface="Open Sans"/>
              </a:rPr>
              <a:t> 실행 후 결과 </a:t>
            </a:r>
            <a:r>
              <a:rPr b="1" lang="en-US" sz="2200">
                <a:solidFill>
                  <a:srgbClr val="202032"/>
                </a:solidFill>
                <a:latin typeface="Open Sans"/>
                <a:ea typeface="Open Sans"/>
                <a:cs typeface="Open Sans"/>
                <a:sym typeface="Open Sans"/>
              </a:rPr>
              <a:t>(Transcript)</a:t>
            </a:r>
            <a:r>
              <a:rPr b="1" lang="en-US" sz="3000">
                <a:solidFill>
                  <a:srgbClr val="202032"/>
                </a:solidFill>
                <a:latin typeface="Open Sans"/>
                <a:ea typeface="Open Sans"/>
                <a:cs typeface="Open Sans"/>
                <a:sym typeface="Open Sans"/>
              </a:rPr>
              <a:t> 도출</a:t>
            </a:r>
            <a:endParaRPr i="1" sz="2200">
              <a:solidFill>
                <a:srgbClr val="202032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3"/>
          <p:cNvSpPr/>
          <p:nvPr/>
        </p:nvSpPr>
        <p:spPr>
          <a:xfrm>
            <a:off x="0" y="0"/>
            <a:ext cx="2893763" cy="10285714"/>
          </a:xfrm>
          <a:custGeom>
            <a:rect b="b" l="l" r="r" t="t"/>
            <a:pathLst>
              <a:path extrusionOk="0" h="10285714" w="2893763">
                <a:moveTo>
                  <a:pt x="0" y="0"/>
                </a:moveTo>
                <a:lnTo>
                  <a:pt x="2893763" y="0"/>
                </a:lnTo>
                <a:lnTo>
                  <a:pt x="2893763" y="10285714"/>
                </a:lnTo>
                <a:lnTo>
                  <a:pt x="0" y="10285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9" r="-29" t="0"/>
            </a:stretch>
          </a:blipFill>
          <a:ln>
            <a:noFill/>
          </a:ln>
        </p:spPr>
      </p:sp>
      <p:sp>
        <p:nvSpPr>
          <p:cNvPr id="286" name="Google Shape;286;p23"/>
          <p:cNvSpPr/>
          <p:nvPr/>
        </p:nvSpPr>
        <p:spPr>
          <a:xfrm>
            <a:off x="514859" y="846873"/>
            <a:ext cx="428694" cy="21429"/>
          </a:xfrm>
          <a:custGeom>
            <a:rect b="b" l="l" r="r" t="t"/>
            <a:pathLst>
              <a:path extrusionOk="0" h="21429" w="428694">
                <a:moveTo>
                  <a:pt x="0" y="0"/>
                </a:moveTo>
                <a:lnTo>
                  <a:pt x="428694" y="0"/>
                </a:lnTo>
                <a:lnTo>
                  <a:pt x="428694" y="21429"/>
                </a:lnTo>
                <a:lnTo>
                  <a:pt x="0" y="21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5238" l="0" r="0" t="-15229"/>
            </a:stretch>
          </a:blipFill>
          <a:ln>
            <a:noFill/>
          </a:ln>
        </p:spPr>
      </p:sp>
      <p:sp>
        <p:nvSpPr>
          <p:cNvPr id="287" name="Google Shape;287;p23"/>
          <p:cNvSpPr/>
          <p:nvPr/>
        </p:nvSpPr>
        <p:spPr>
          <a:xfrm>
            <a:off x="3763613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8" name="Google Shape;288;p23"/>
          <p:cNvSpPr/>
          <p:nvPr/>
        </p:nvSpPr>
        <p:spPr>
          <a:xfrm>
            <a:off x="3371429" y="2391069"/>
            <a:ext cx="14423809" cy="7471455"/>
          </a:xfrm>
          <a:custGeom>
            <a:rect b="b" l="l" r="r" t="t"/>
            <a:pathLst>
              <a:path extrusionOk="0" h="7471455" w="14423809">
                <a:moveTo>
                  <a:pt x="0" y="0"/>
                </a:moveTo>
                <a:lnTo>
                  <a:pt x="14423809" y="0"/>
                </a:lnTo>
                <a:lnTo>
                  <a:pt x="14423809" y="7471455"/>
                </a:lnTo>
                <a:lnTo>
                  <a:pt x="0" y="74714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9" l="0" r="0" t="-9"/>
            </a:stretch>
          </a:blipFill>
          <a:ln>
            <a:noFill/>
          </a:ln>
        </p:spPr>
      </p:sp>
      <p:sp>
        <p:nvSpPr>
          <p:cNvPr id="289" name="Google Shape;289;p23"/>
          <p:cNvSpPr/>
          <p:nvPr/>
        </p:nvSpPr>
        <p:spPr>
          <a:xfrm>
            <a:off x="3628571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0" name="Google Shape;290;p23"/>
          <p:cNvSpPr txBox="1"/>
          <p:nvPr/>
        </p:nvSpPr>
        <p:spPr>
          <a:xfrm>
            <a:off x="929535" y="8352897"/>
            <a:ext cx="30426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0">
                <a:solidFill>
                  <a:srgbClr val="EDEDED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08</a:t>
            </a:r>
            <a:endParaRPr/>
          </a:p>
        </p:txBody>
      </p:sp>
      <p:sp>
        <p:nvSpPr>
          <p:cNvPr id="291" name="Google Shape;291;p23"/>
          <p:cNvSpPr txBox="1"/>
          <p:nvPr/>
        </p:nvSpPr>
        <p:spPr>
          <a:xfrm>
            <a:off x="606299" y="1061021"/>
            <a:ext cx="33855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뉴스 등 방송 콘텐츠 </a:t>
            </a:r>
            <a:endParaRPr/>
          </a:p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실시간 자막 변환 기술 개발</a:t>
            </a:r>
            <a:endParaRPr/>
          </a:p>
        </p:txBody>
      </p:sp>
      <p:sp>
        <p:nvSpPr>
          <p:cNvPr id="292" name="Google Shape;292;p23"/>
          <p:cNvSpPr txBox="1"/>
          <p:nvPr/>
        </p:nvSpPr>
        <p:spPr>
          <a:xfrm>
            <a:off x="606299" y="1580281"/>
            <a:ext cx="294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AICC</a:t>
            </a:r>
            <a:endParaRPr/>
          </a:p>
        </p:txBody>
      </p:sp>
      <p:sp>
        <p:nvSpPr>
          <p:cNvPr id="293" name="Google Shape;293;p23"/>
          <p:cNvSpPr txBox="1"/>
          <p:nvPr/>
        </p:nvSpPr>
        <p:spPr>
          <a:xfrm>
            <a:off x="3720011" y="911311"/>
            <a:ext cx="1329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Solution Experiment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4" name="Google Shape;294;p23"/>
          <p:cNvSpPr txBox="1"/>
          <p:nvPr/>
        </p:nvSpPr>
        <p:spPr>
          <a:xfrm>
            <a:off x="3672392" y="1271149"/>
            <a:ext cx="1658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/>
              <a:t>Watson</a:t>
            </a:r>
            <a:endParaRPr b="1"/>
          </a:p>
        </p:txBody>
      </p:sp>
      <p:sp>
        <p:nvSpPr>
          <p:cNvPr id="295" name="Google Shape;295;p23"/>
          <p:cNvSpPr txBox="1"/>
          <p:nvPr/>
        </p:nvSpPr>
        <p:spPr>
          <a:xfrm>
            <a:off x="3964626" y="2845800"/>
            <a:ext cx="13985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▶ Watson 실행 결과   </a:t>
            </a:r>
            <a:endParaRPr sz="2799">
              <a:solidFill>
                <a:srgbClr val="37373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96" name="Google Shape;296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24500" y="3617950"/>
            <a:ext cx="11683502" cy="442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858625" y="8147950"/>
            <a:ext cx="5065875" cy="128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4"/>
          <p:cNvSpPr/>
          <p:nvPr/>
        </p:nvSpPr>
        <p:spPr>
          <a:xfrm>
            <a:off x="0" y="0"/>
            <a:ext cx="2893763" cy="10285714"/>
          </a:xfrm>
          <a:custGeom>
            <a:rect b="b" l="l" r="r" t="t"/>
            <a:pathLst>
              <a:path extrusionOk="0" h="10285714" w="2893763">
                <a:moveTo>
                  <a:pt x="0" y="0"/>
                </a:moveTo>
                <a:lnTo>
                  <a:pt x="2893763" y="0"/>
                </a:lnTo>
                <a:lnTo>
                  <a:pt x="2893763" y="10285714"/>
                </a:lnTo>
                <a:lnTo>
                  <a:pt x="0" y="10285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4" r="-24" t="0"/>
            </a:stretch>
          </a:blipFill>
          <a:ln>
            <a:noFill/>
          </a:ln>
        </p:spPr>
      </p:sp>
      <p:sp>
        <p:nvSpPr>
          <p:cNvPr id="303" name="Google Shape;303;p24"/>
          <p:cNvSpPr/>
          <p:nvPr/>
        </p:nvSpPr>
        <p:spPr>
          <a:xfrm>
            <a:off x="514859" y="846873"/>
            <a:ext cx="428694" cy="21429"/>
          </a:xfrm>
          <a:custGeom>
            <a:rect b="b" l="l" r="r" t="t"/>
            <a:pathLst>
              <a:path extrusionOk="0" h="21429" w="428694">
                <a:moveTo>
                  <a:pt x="0" y="0"/>
                </a:moveTo>
                <a:lnTo>
                  <a:pt x="428694" y="0"/>
                </a:lnTo>
                <a:lnTo>
                  <a:pt x="428694" y="21429"/>
                </a:lnTo>
                <a:lnTo>
                  <a:pt x="0" y="21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5233" l="0" r="0" t="-15233"/>
            </a:stretch>
          </a:blipFill>
          <a:ln>
            <a:noFill/>
          </a:ln>
        </p:spPr>
      </p:sp>
      <p:sp>
        <p:nvSpPr>
          <p:cNvPr id="304" name="Google Shape;304;p24"/>
          <p:cNvSpPr/>
          <p:nvPr/>
        </p:nvSpPr>
        <p:spPr>
          <a:xfrm>
            <a:off x="3763613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5" name="Google Shape;305;p24"/>
          <p:cNvSpPr/>
          <p:nvPr/>
        </p:nvSpPr>
        <p:spPr>
          <a:xfrm>
            <a:off x="3371429" y="2391069"/>
            <a:ext cx="14423809" cy="7471455"/>
          </a:xfrm>
          <a:custGeom>
            <a:rect b="b" l="l" r="r" t="t"/>
            <a:pathLst>
              <a:path extrusionOk="0" h="7471455" w="14423809">
                <a:moveTo>
                  <a:pt x="0" y="0"/>
                </a:moveTo>
                <a:lnTo>
                  <a:pt x="14423809" y="0"/>
                </a:lnTo>
                <a:lnTo>
                  <a:pt x="14423809" y="7471455"/>
                </a:lnTo>
                <a:lnTo>
                  <a:pt x="0" y="74714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9" l="0" r="0" t="-9"/>
            </a:stretch>
          </a:blipFill>
          <a:ln>
            <a:noFill/>
          </a:ln>
        </p:spPr>
      </p:sp>
      <p:sp>
        <p:nvSpPr>
          <p:cNvPr id="306" name="Google Shape;306;p24"/>
          <p:cNvSpPr/>
          <p:nvPr/>
        </p:nvSpPr>
        <p:spPr>
          <a:xfrm>
            <a:off x="3628571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7" name="Google Shape;307;p24"/>
          <p:cNvSpPr txBox="1"/>
          <p:nvPr/>
        </p:nvSpPr>
        <p:spPr>
          <a:xfrm>
            <a:off x="929535" y="8352897"/>
            <a:ext cx="30426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0">
                <a:solidFill>
                  <a:srgbClr val="EDEDED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09</a:t>
            </a:r>
            <a:endParaRPr/>
          </a:p>
        </p:txBody>
      </p:sp>
      <p:sp>
        <p:nvSpPr>
          <p:cNvPr id="308" name="Google Shape;308;p24"/>
          <p:cNvSpPr txBox="1"/>
          <p:nvPr/>
        </p:nvSpPr>
        <p:spPr>
          <a:xfrm>
            <a:off x="606299" y="1061021"/>
            <a:ext cx="3385476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뉴스 등 방송 콘텐츠 </a:t>
            </a:r>
            <a:endParaRPr/>
          </a:p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실시간 자막 변환 기술 개발</a:t>
            </a:r>
            <a:endParaRPr/>
          </a:p>
        </p:txBody>
      </p:sp>
      <p:sp>
        <p:nvSpPr>
          <p:cNvPr id="309" name="Google Shape;309;p24"/>
          <p:cNvSpPr txBox="1"/>
          <p:nvPr/>
        </p:nvSpPr>
        <p:spPr>
          <a:xfrm>
            <a:off x="606299" y="1580281"/>
            <a:ext cx="2943106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AICC</a:t>
            </a:r>
            <a:endParaRPr/>
          </a:p>
        </p:txBody>
      </p:sp>
      <p:sp>
        <p:nvSpPr>
          <p:cNvPr id="310" name="Google Shape;310;p24"/>
          <p:cNvSpPr txBox="1"/>
          <p:nvPr/>
        </p:nvSpPr>
        <p:spPr>
          <a:xfrm>
            <a:off x="3720011" y="911311"/>
            <a:ext cx="1329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Current Situation</a:t>
            </a:r>
            <a:endParaRPr/>
          </a:p>
        </p:txBody>
      </p:sp>
      <p:sp>
        <p:nvSpPr>
          <p:cNvPr id="311" name="Google Shape;311;p24"/>
          <p:cNvSpPr txBox="1"/>
          <p:nvPr/>
        </p:nvSpPr>
        <p:spPr>
          <a:xfrm>
            <a:off x="3672392" y="1271149"/>
            <a:ext cx="1658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/>
              <a:t>현재 상황 </a:t>
            </a:r>
            <a:endParaRPr b="1"/>
          </a:p>
        </p:txBody>
      </p:sp>
      <p:sp>
        <p:nvSpPr>
          <p:cNvPr id="312" name="Google Shape;312;p24"/>
          <p:cNvSpPr txBox="1"/>
          <p:nvPr/>
        </p:nvSpPr>
        <p:spPr>
          <a:xfrm>
            <a:off x="3964626" y="2845800"/>
            <a:ext cx="13985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(Problem)</a:t>
            </a:r>
            <a:r>
              <a:rPr b="0" i="0" lang="en-US" sz="2799" u="none" cap="none" strike="noStrike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799">
              <a:solidFill>
                <a:srgbClr val="37373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3" name="Google Shape;313;p24"/>
          <p:cNvSpPr txBox="1"/>
          <p:nvPr/>
        </p:nvSpPr>
        <p:spPr>
          <a:xfrm>
            <a:off x="4434001" y="3439600"/>
            <a:ext cx="1398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US" sz="23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발주사에서의 </a:t>
            </a:r>
            <a:r>
              <a:rPr lang="en-US" sz="2399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데이터 부재</a:t>
            </a:r>
            <a:r>
              <a:rPr lang="en-US" sz="23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로 인해 </a:t>
            </a:r>
            <a:r>
              <a:rPr lang="en-US" sz="23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프로젝트 방향을 다시 잡아야 하는 상황 </a:t>
            </a:r>
            <a:endParaRPr sz="2399">
              <a:solidFill>
                <a:srgbClr val="37373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4" name="Google Shape;314;p24"/>
          <p:cNvSpPr txBox="1"/>
          <p:nvPr/>
        </p:nvSpPr>
        <p:spPr>
          <a:xfrm>
            <a:off x="3991776" y="4589200"/>
            <a:ext cx="13985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(방향성 재구성)</a:t>
            </a:r>
            <a:r>
              <a:rPr b="0" i="0" lang="en-US" sz="2799" u="none" cap="none" strike="noStrike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799">
              <a:solidFill>
                <a:srgbClr val="37373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5" name="Google Shape;315;p24"/>
          <p:cNvSpPr txBox="1"/>
          <p:nvPr/>
        </p:nvSpPr>
        <p:spPr>
          <a:xfrm>
            <a:off x="4461151" y="5335400"/>
            <a:ext cx="139851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① Implementation</a:t>
            </a:r>
            <a:endParaRPr sz="2499">
              <a:solidFill>
                <a:srgbClr val="37373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6" name="Google Shape;316;p24"/>
          <p:cNvSpPr txBox="1"/>
          <p:nvPr/>
        </p:nvSpPr>
        <p:spPr>
          <a:xfrm>
            <a:off x="5057401" y="5801875"/>
            <a:ext cx="1398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우리만의 model로 구성하여 현재와 유사 범위 내 성능을 발휘</a:t>
            </a:r>
            <a:endParaRPr sz="2399">
              <a:solidFill>
                <a:srgbClr val="37373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7" name="Google Shape;317;p24"/>
          <p:cNvSpPr txBox="1"/>
          <p:nvPr/>
        </p:nvSpPr>
        <p:spPr>
          <a:xfrm>
            <a:off x="4461151" y="6479475"/>
            <a:ext cx="139851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99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② Research</a:t>
            </a:r>
            <a:endParaRPr b="1" sz="2499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8" name="Google Shape;318;p24"/>
          <p:cNvSpPr txBox="1"/>
          <p:nvPr/>
        </p:nvSpPr>
        <p:spPr>
          <a:xfrm>
            <a:off x="4981201" y="7022150"/>
            <a:ext cx="13985100" cy="18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ⓐ 현재 학습 데이터보다 현저히 작은 데이터셋으로 유사한 성능을 발휘하는 모델 개발</a:t>
            </a:r>
            <a:endParaRPr sz="2399">
              <a:solidFill>
                <a:srgbClr val="37373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(특정 도메인에서만이라도 ··· | Like: Few-shot Learning)</a:t>
            </a:r>
            <a:endParaRPr sz="2399">
              <a:solidFill>
                <a:srgbClr val="37373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99">
              <a:solidFill>
                <a:srgbClr val="37373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ⓑ 현재 개발되어 있는 모델에 비해 작은 리소스와 시간만으로도 비슷한 성능을 도출하는</a:t>
            </a:r>
            <a:endParaRPr b="1" sz="2399">
              <a:solidFill>
                <a:srgbClr val="37373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모델 개발</a:t>
            </a:r>
            <a:endParaRPr b="1" sz="2399">
              <a:solidFill>
                <a:srgbClr val="37373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5"/>
          <p:cNvSpPr/>
          <p:nvPr/>
        </p:nvSpPr>
        <p:spPr>
          <a:xfrm>
            <a:off x="0" y="0"/>
            <a:ext cx="2893763" cy="10285714"/>
          </a:xfrm>
          <a:custGeom>
            <a:rect b="b" l="l" r="r" t="t"/>
            <a:pathLst>
              <a:path extrusionOk="0" h="10285714" w="2893763">
                <a:moveTo>
                  <a:pt x="0" y="0"/>
                </a:moveTo>
                <a:lnTo>
                  <a:pt x="2893763" y="0"/>
                </a:lnTo>
                <a:lnTo>
                  <a:pt x="2893763" y="10285714"/>
                </a:lnTo>
                <a:lnTo>
                  <a:pt x="0" y="10285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9" r="-29" t="0"/>
            </a:stretch>
          </a:blipFill>
          <a:ln>
            <a:noFill/>
          </a:ln>
        </p:spPr>
      </p:sp>
      <p:sp>
        <p:nvSpPr>
          <p:cNvPr id="324" name="Google Shape;324;p25"/>
          <p:cNvSpPr/>
          <p:nvPr/>
        </p:nvSpPr>
        <p:spPr>
          <a:xfrm>
            <a:off x="514859" y="846873"/>
            <a:ext cx="428694" cy="21429"/>
          </a:xfrm>
          <a:custGeom>
            <a:rect b="b" l="l" r="r" t="t"/>
            <a:pathLst>
              <a:path extrusionOk="0" h="21429" w="428694">
                <a:moveTo>
                  <a:pt x="0" y="0"/>
                </a:moveTo>
                <a:lnTo>
                  <a:pt x="428694" y="0"/>
                </a:lnTo>
                <a:lnTo>
                  <a:pt x="428694" y="21429"/>
                </a:lnTo>
                <a:lnTo>
                  <a:pt x="0" y="21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5238" l="0" r="0" t="-15229"/>
            </a:stretch>
          </a:blipFill>
          <a:ln>
            <a:noFill/>
          </a:ln>
        </p:spPr>
      </p:sp>
      <p:sp>
        <p:nvSpPr>
          <p:cNvPr id="325" name="Google Shape;325;p25"/>
          <p:cNvSpPr/>
          <p:nvPr/>
        </p:nvSpPr>
        <p:spPr>
          <a:xfrm>
            <a:off x="3763613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6" name="Google Shape;326;p25"/>
          <p:cNvSpPr/>
          <p:nvPr/>
        </p:nvSpPr>
        <p:spPr>
          <a:xfrm>
            <a:off x="3371429" y="2391069"/>
            <a:ext cx="14423809" cy="7471455"/>
          </a:xfrm>
          <a:custGeom>
            <a:rect b="b" l="l" r="r" t="t"/>
            <a:pathLst>
              <a:path extrusionOk="0" h="7471455" w="14423809">
                <a:moveTo>
                  <a:pt x="0" y="0"/>
                </a:moveTo>
                <a:lnTo>
                  <a:pt x="14423809" y="0"/>
                </a:lnTo>
                <a:lnTo>
                  <a:pt x="14423809" y="7471455"/>
                </a:lnTo>
                <a:lnTo>
                  <a:pt x="0" y="74714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9" l="0" r="0" t="-9"/>
            </a:stretch>
          </a:blipFill>
          <a:ln>
            <a:noFill/>
          </a:ln>
        </p:spPr>
      </p:sp>
      <p:sp>
        <p:nvSpPr>
          <p:cNvPr id="327" name="Google Shape;327;p25"/>
          <p:cNvSpPr/>
          <p:nvPr/>
        </p:nvSpPr>
        <p:spPr>
          <a:xfrm>
            <a:off x="3628571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8" name="Google Shape;328;p25"/>
          <p:cNvSpPr txBox="1"/>
          <p:nvPr/>
        </p:nvSpPr>
        <p:spPr>
          <a:xfrm>
            <a:off x="929535" y="8352897"/>
            <a:ext cx="30426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0">
                <a:solidFill>
                  <a:srgbClr val="EDEDED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10</a:t>
            </a:r>
            <a:endParaRPr/>
          </a:p>
        </p:txBody>
      </p:sp>
      <p:sp>
        <p:nvSpPr>
          <p:cNvPr id="329" name="Google Shape;329;p25"/>
          <p:cNvSpPr txBox="1"/>
          <p:nvPr/>
        </p:nvSpPr>
        <p:spPr>
          <a:xfrm>
            <a:off x="606299" y="1061021"/>
            <a:ext cx="33855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뉴스 등 방송 콘텐츠 </a:t>
            </a:r>
            <a:endParaRPr/>
          </a:p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실시간 자막 변환 기술 개발</a:t>
            </a:r>
            <a:endParaRPr/>
          </a:p>
        </p:txBody>
      </p:sp>
      <p:sp>
        <p:nvSpPr>
          <p:cNvPr id="330" name="Google Shape;330;p25"/>
          <p:cNvSpPr txBox="1"/>
          <p:nvPr/>
        </p:nvSpPr>
        <p:spPr>
          <a:xfrm>
            <a:off x="606299" y="1580281"/>
            <a:ext cx="294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AICC</a:t>
            </a:r>
            <a:endParaRPr/>
          </a:p>
        </p:txBody>
      </p:sp>
      <p:sp>
        <p:nvSpPr>
          <p:cNvPr id="331" name="Google Shape;331;p25"/>
          <p:cNvSpPr txBox="1"/>
          <p:nvPr/>
        </p:nvSpPr>
        <p:spPr>
          <a:xfrm>
            <a:off x="3720011" y="911311"/>
            <a:ext cx="1329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Current Situation</a:t>
            </a:r>
            <a:endParaRPr/>
          </a:p>
        </p:txBody>
      </p:sp>
      <p:sp>
        <p:nvSpPr>
          <p:cNvPr id="332" name="Google Shape;332;p25"/>
          <p:cNvSpPr txBox="1"/>
          <p:nvPr/>
        </p:nvSpPr>
        <p:spPr>
          <a:xfrm>
            <a:off x="3672392" y="1271149"/>
            <a:ext cx="1658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/>
              <a:t>목표 설정</a:t>
            </a:r>
            <a:r>
              <a:rPr b="1" lang="en-US" sz="5599"/>
              <a:t> </a:t>
            </a:r>
            <a:endParaRPr b="1"/>
          </a:p>
        </p:txBody>
      </p:sp>
      <p:sp>
        <p:nvSpPr>
          <p:cNvPr id="333" name="Google Shape;333;p25"/>
          <p:cNvSpPr txBox="1"/>
          <p:nvPr/>
        </p:nvSpPr>
        <p:spPr>
          <a:xfrm>
            <a:off x="3964626" y="2845800"/>
            <a:ext cx="13985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▶ Research  </a:t>
            </a:r>
            <a:endParaRPr sz="2799">
              <a:solidFill>
                <a:srgbClr val="37373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4" name="Google Shape;334;p25"/>
          <p:cNvSpPr txBox="1"/>
          <p:nvPr/>
        </p:nvSpPr>
        <p:spPr>
          <a:xfrm>
            <a:off x="4434001" y="3439600"/>
            <a:ext cx="1398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→ (</a:t>
            </a:r>
            <a:r>
              <a:rPr lang="en-US" sz="23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Implement) 유의미한 performance를 내기 어려울 것으로 판단됨. </a:t>
            </a:r>
            <a:endParaRPr sz="2399">
              <a:solidFill>
                <a:srgbClr val="37373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5" name="Google Shape;335;p25"/>
          <p:cNvSpPr txBox="1"/>
          <p:nvPr/>
        </p:nvSpPr>
        <p:spPr>
          <a:xfrm>
            <a:off x="4731826" y="4175500"/>
            <a:ext cx="13985100" cy="8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→ </a:t>
            </a:r>
            <a:r>
              <a:rPr lang="en-US" sz="23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기존의 일부 코드가 공개되어있는 model을 기반으로,</a:t>
            </a:r>
            <a:endParaRPr sz="2399">
              <a:solidFill>
                <a:srgbClr val="37373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비용이나 Model Performance 등을 개선하는 방향으로 목표 설정</a:t>
            </a:r>
            <a:endParaRPr sz="2399">
              <a:solidFill>
                <a:srgbClr val="37373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6"/>
          <p:cNvSpPr/>
          <p:nvPr/>
        </p:nvSpPr>
        <p:spPr>
          <a:xfrm>
            <a:off x="0" y="0"/>
            <a:ext cx="2893763" cy="10285714"/>
          </a:xfrm>
          <a:custGeom>
            <a:rect b="b" l="l" r="r" t="t"/>
            <a:pathLst>
              <a:path extrusionOk="0" h="10285714" w="2893763">
                <a:moveTo>
                  <a:pt x="0" y="0"/>
                </a:moveTo>
                <a:lnTo>
                  <a:pt x="2893763" y="0"/>
                </a:lnTo>
                <a:lnTo>
                  <a:pt x="2893763" y="10285714"/>
                </a:lnTo>
                <a:lnTo>
                  <a:pt x="0" y="10285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9" r="-29" t="0"/>
            </a:stretch>
          </a:blipFill>
          <a:ln>
            <a:noFill/>
          </a:ln>
        </p:spPr>
      </p:sp>
      <p:sp>
        <p:nvSpPr>
          <p:cNvPr id="341" name="Google Shape;341;p26"/>
          <p:cNvSpPr/>
          <p:nvPr/>
        </p:nvSpPr>
        <p:spPr>
          <a:xfrm>
            <a:off x="514859" y="846873"/>
            <a:ext cx="428694" cy="21429"/>
          </a:xfrm>
          <a:custGeom>
            <a:rect b="b" l="l" r="r" t="t"/>
            <a:pathLst>
              <a:path extrusionOk="0" h="21429" w="428694">
                <a:moveTo>
                  <a:pt x="0" y="0"/>
                </a:moveTo>
                <a:lnTo>
                  <a:pt x="428694" y="0"/>
                </a:lnTo>
                <a:lnTo>
                  <a:pt x="428694" y="21429"/>
                </a:lnTo>
                <a:lnTo>
                  <a:pt x="0" y="21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5238" l="0" r="0" t="-15229"/>
            </a:stretch>
          </a:blipFill>
          <a:ln>
            <a:noFill/>
          </a:ln>
        </p:spPr>
      </p:sp>
      <p:sp>
        <p:nvSpPr>
          <p:cNvPr id="342" name="Google Shape;342;p26"/>
          <p:cNvSpPr/>
          <p:nvPr/>
        </p:nvSpPr>
        <p:spPr>
          <a:xfrm>
            <a:off x="3763613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3" name="Google Shape;343;p26"/>
          <p:cNvSpPr/>
          <p:nvPr/>
        </p:nvSpPr>
        <p:spPr>
          <a:xfrm>
            <a:off x="3371429" y="2391069"/>
            <a:ext cx="14423809" cy="7471455"/>
          </a:xfrm>
          <a:custGeom>
            <a:rect b="b" l="l" r="r" t="t"/>
            <a:pathLst>
              <a:path extrusionOk="0" h="7471455" w="14423809">
                <a:moveTo>
                  <a:pt x="0" y="0"/>
                </a:moveTo>
                <a:lnTo>
                  <a:pt x="14423809" y="0"/>
                </a:lnTo>
                <a:lnTo>
                  <a:pt x="14423809" y="7471455"/>
                </a:lnTo>
                <a:lnTo>
                  <a:pt x="0" y="74714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9" l="0" r="0" t="-9"/>
            </a:stretch>
          </a:blipFill>
          <a:ln>
            <a:noFill/>
          </a:ln>
        </p:spPr>
      </p:sp>
      <p:sp>
        <p:nvSpPr>
          <p:cNvPr id="344" name="Google Shape;344;p26"/>
          <p:cNvSpPr/>
          <p:nvPr/>
        </p:nvSpPr>
        <p:spPr>
          <a:xfrm>
            <a:off x="3628571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5" name="Google Shape;345;p26"/>
          <p:cNvSpPr txBox="1"/>
          <p:nvPr/>
        </p:nvSpPr>
        <p:spPr>
          <a:xfrm>
            <a:off x="929535" y="8352897"/>
            <a:ext cx="30426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0">
                <a:solidFill>
                  <a:srgbClr val="EDEDED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11</a:t>
            </a:r>
            <a:endParaRPr/>
          </a:p>
        </p:txBody>
      </p:sp>
      <p:sp>
        <p:nvSpPr>
          <p:cNvPr id="346" name="Google Shape;346;p26"/>
          <p:cNvSpPr txBox="1"/>
          <p:nvPr/>
        </p:nvSpPr>
        <p:spPr>
          <a:xfrm>
            <a:off x="606299" y="1061021"/>
            <a:ext cx="33855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뉴스 등 방송 콘텐츠 </a:t>
            </a:r>
            <a:endParaRPr/>
          </a:p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실시간 자막 변환 기술 개발</a:t>
            </a:r>
            <a:endParaRPr/>
          </a:p>
        </p:txBody>
      </p:sp>
      <p:sp>
        <p:nvSpPr>
          <p:cNvPr id="347" name="Google Shape;347;p26"/>
          <p:cNvSpPr txBox="1"/>
          <p:nvPr/>
        </p:nvSpPr>
        <p:spPr>
          <a:xfrm>
            <a:off x="606299" y="1580281"/>
            <a:ext cx="294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AICC</a:t>
            </a:r>
            <a:endParaRPr/>
          </a:p>
        </p:txBody>
      </p:sp>
      <p:sp>
        <p:nvSpPr>
          <p:cNvPr id="348" name="Google Shape;348;p26"/>
          <p:cNvSpPr txBox="1"/>
          <p:nvPr/>
        </p:nvSpPr>
        <p:spPr>
          <a:xfrm>
            <a:off x="3720011" y="911311"/>
            <a:ext cx="1329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Current Situation</a:t>
            </a:r>
            <a:endParaRPr/>
          </a:p>
        </p:txBody>
      </p:sp>
      <p:sp>
        <p:nvSpPr>
          <p:cNvPr id="349" name="Google Shape;349;p26"/>
          <p:cNvSpPr txBox="1"/>
          <p:nvPr/>
        </p:nvSpPr>
        <p:spPr>
          <a:xfrm>
            <a:off x="3672392" y="1271149"/>
            <a:ext cx="1658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/>
              <a:t>목표 설정 </a:t>
            </a:r>
            <a:endParaRPr b="1"/>
          </a:p>
        </p:txBody>
      </p:sp>
      <p:sp>
        <p:nvSpPr>
          <p:cNvPr id="350" name="Google Shape;350;p26"/>
          <p:cNvSpPr txBox="1"/>
          <p:nvPr/>
        </p:nvSpPr>
        <p:spPr>
          <a:xfrm>
            <a:off x="3964626" y="2845800"/>
            <a:ext cx="13985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▶ OSS 기반 model 개선 방향으로 Research 진행 예정   </a:t>
            </a:r>
            <a:endParaRPr sz="2799">
              <a:solidFill>
                <a:srgbClr val="37373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1" name="Google Shape;351;p26"/>
          <p:cNvSpPr txBox="1"/>
          <p:nvPr/>
        </p:nvSpPr>
        <p:spPr>
          <a:xfrm>
            <a:off x="4434001" y="3592000"/>
            <a:ext cx="1398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[활동 계획 (1학기)]</a:t>
            </a:r>
            <a:endParaRPr sz="2399">
              <a:solidFill>
                <a:srgbClr val="37373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2" name="Google Shape;352;p26"/>
          <p:cNvSpPr txBox="1"/>
          <p:nvPr/>
        </p:nvSpPr>
        <p:spPr>
          <a:xfrm>
            <a:off x="4874526" y="4124300"/>
            <a:ext cx="1398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① Retraining 가능한 model 선정</a:t>
            </a:r>
            <a:endParaRPr sz="2399">
              <a:solidFill>
                <a:srgbClr val="37373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3" name="Google Shape;353;p26"/>
          <p:cNvSpPr txBox="1"/>
          <p:nvPr/>
        </p:nvSpPr>
        <p:spPr>
          <a:xfrm>
            <a:off x="4874526" y="5197925"/>
            <a:ext cx="1398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② 결정한 model 양식에 맞게 data processing</a:t>
            </a:r>
            <a:r>
              <a:rPr lang="en-US" sz="23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399">
              <a:solidFill>
                <a:srgbClr val="37373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4" name="Google Shape;354;p26"/>
          <p:cNvSpPr txBox="1"/>
          <p:nvPr/>
        </p:nvSpPr>
        <p:spPr>
          <a:xfrm>
            <a:off x="5179326" y="4581500"/>
            <a:ext cx="1398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※ 현재 가능한 model: Whisper</a:t>
            </a:r>
            <a:endParaRPr sz="2399">
              <a:solidFill>
                <a:srgbClr val="37373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5" name="Google Shape;355;p26"/>
          <p:cNvSpPr txBox="1"/>
          <p:nvPr/>
        </p:nvSpPr>
        <p:spPr>
          <a:xfrm>
            <a:off x="4874526" y="5807525"/>
            <a:ext cx="1398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③ baseline code를 바탕으로 기존 model 개선</a:t>
            </a:r>
            <a:endParaRPr sz="2399">
              <a:solidFill>
                <a:srgbClr val="37373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6" name="Google Shape;356;p26"/>
          <p:cNvSpPr txBox="1"/>
          <p:nvPr/>
        </p:nvSpPr>
        <p:spPr>
          <a:xfrm>
            <a:off x="5179326" y="6188525"/>
            <a:ext cx="1398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→ ex) model size, cost, H/W 자원 사용량 감소, 성능 개선 등  </a:t>
            </a:r>
            <a:endParaRPr sz="2399">
              <a:solidFill>
                <a:srgbClr val="37373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7" name="Google Shape;357;p26"/>
          <p:cNvSpPr txBox="1"/>
          <p:nvPr/>
        </p:nvSpPr>
        <p:spPr>
          <a:xfrm>
            <a:off x="4434001" y="7161475"/>
            <a:ext cx="1398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[활동 계획 (2학기)]</a:t>
            </a:r>
            <a:endParaRPr sz="2399">
              <a:solidFill>
                <a:srgbClr val="37373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8" name="Google Shape;358;p26"/>
          <p:cNvSpPr txBox="1"/>
          <p:nvPr/>
        </p:nvSpPr>
        <p:spPr>
          <a:xfrm>
            <a:off x="4874526" y="7693775"/>
            <a:ext cx="1398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① 방언 데이터 처리 가능한 model로 upgrade</a:t>
            </a:r>
            <a:endParaRPr sz="2399">
              <a:solidFill>
                <a:srgbClr val="37373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9" name="Google Shape;359;p26"/>
          <p:cNvSpPr txBox="1"/>
          <p:nvPr/>
        </p:nvSpPr>
        <p:spPr>
          <a:xfrm>
            <a:off x="4874526" y="8227175"/>
            <a:ext cx="1398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② 논문, 보고서 작성 </a:t>
            </a:r>
            <a:endParaRPr sz="2399">
              <a:solidFill>
                <a:srgbClr val="37373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7"/>
          <p:cNvSpPr/>
          <p:nvPr/>
        </p:nvSpPr>
        <p:spPr>
          <a:xfrm>
            <a:off x="0" y="0"/>
            <a:ext cx="2893763" cy="10285714"/>
          </a:xfrm>
          <a:custGeom>
            <a:rect b="b" l="l" r="r" t="t"/>
            <a:pathLst>
              <a:path extrusionOk="0" h="10285714" w="2893763">
                <a:moveTo>
                  <a:pt x="0" y="0"/>
                </a:moveTo>
                <a:lnTo>
                  <a:pt x="2893763" y="0"/>
                </a:lnTo>
                <a:lnTo>
                  <a:pt x="2893763" y="10285714"/>
                </a:lnTo>
                <a:lnTo>
                  <a:pt x="0" y="10285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4" r="-24" t="0"/>
            </a:stretch>
          </a:blipFill>
          <a:ln>
            <a:noFill/>
          </a:ln>
        </p:spPr>
      </p:sp>
      <p:sp>
        <p:nvSpPr>
          <p:cNvPr id="365" name="Google Shape;365;p27"/>
          <p:cNvSpPr/>
          <p:nvPr/>
        </p:nvSpPr>
        <p:spPr>
          <a:xfrm>
            <a:off x="514859" y="846873"/>
            <a:ext cx="428694" cy="21429"/>
          </a:xfrm>
          <a:custGeom>
            <a:rect b="b" l="l" r="r" t="t"/>
            <a:pathLst>
              <a:path extrusionOk="0" h="21429" w="428694">
                <a:moveTo>
                  <a:pt x="0" y="0"/>
                </a:moveTo>
                <a:lnTo>
                  <a:pt x="428694" y="0"/>
                </a:lnTo>
                <a:lnTo>
                  <a:pt x="428694" y="21429"/>
                </a:lnTo>
                <a:lnTo>
                  <a:pt x="0" y="21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5233" l="0" r="0" t="-15233"/>
            </a:stretch>
          </a:blipFill>
          <a:ln>
            <a:noFill/>
          </a:ln>
        </p:spPr>
      </p:sp>
      <p:sp>
        <p:nvSpPr>
          <p:cNvPr id="366" name="Google Shape;366;p27"/>
          <p:cNvSpPr/>
          <p:nvPr/>
        </p:nvSpPr>
        <p:spPr>
          <a:xfrm>
            <a:off x="3763613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7" name="Google Shape;367;p27"/>
          <p:cNvSpPr/>
          <p:nvPr/>
        </p:nvSpPr>
        <p:spPr>
          <a:xfrm>
            <a:off x="3628571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aphicFrame>
        <p:nvGraphicFramePr>
          <p:cNvPr id="368" name="Google Shape;368;p27"/>
          <p:cNvGraphicFramePr/>
          <p:nvPr/>
        </p:nvGraphicFramePr>
        <p:xfrm>
          <a:off x="3243304" y="26236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{AF315827-3FDC-4AEE-BCD0-6DDAA80AB642}</a:tableStyleId>
              </a:tblPr>
              <a:tblGrid>
                <a:gridCol w="1580250"/>
                <a:gridCol w="4282075"/>
                <a:gridCol w="4374500"/>
                <a:gridCol w="4516775"/>
              </a:tblGrid>
              <a:tr h="1617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300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금주</a:t>
                      </a:r>
                      <a:endParaRPr sz="1100" u="none" cap="none" strike="noStrike"/>
                    </a:p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300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활동계획</a:t>
                      </a:r>
                      <a:endParaRPr/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DED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-248285" lvl="1" marL="496571" marR="0" rtl="0" algn="l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AutoNum type="arabicPeriod"/>
                      </a:pPr>
                      <a:r>
                        <a:rPr lang="en-US" sz="2300"/>
                        <a:t>Retraining 가능한 STT model</a:t>
                      </a:r>
                      <a:r>
                        <a:rPr lang="en-US" sz="2300"/>
                        <a:t> </a:t>
                      </a:r>
                      <a:r>
                        <a:rPr lang="en-US" sz="2300"/>
                        <a:t>Baseline model 선정</a:t>
                      </a:r>
                      <a:endParaRPr sz="23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48285" lvl="1" marL="496571" marR="0" rtl="0" algn="l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300"/>
                        <a:buAutoNum type="arabicPeriod"/>
                      </a:pPr>
                      <a:r>
                        <a:rPr lang="en-US" sz="2300"/>
                        <a:t>Model Input 형식에 맞게 data processing</a:t>
                      </a:r>
                      <a:endParaRPr sz="2300"/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533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팀장 (박성준)</a:t>
                      </a:r>
                      <a:endParaRPr sz="1100" u="none" cap="none" strike="noStrike"/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팀원 1 (김기흥)</a:t>
                      </a:r>
                      <a:endParaRPr sz="1100" u="none" cap="none" strike="noStrike"/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팀원 2 (하은지)</a:t>
                      </a:r>
                      <a:endParaRPr sz="1100" u="none" cap="none" strike="noStrike"/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643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300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금주</a:t>
                      </a:r>
                      <a:endParaRPr sz="1100" u="none" cap="none" strike="noStrike"/>
                    </a:p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300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개인별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300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활동계획</a:t>
                      </a:r>
                      <a:endParaRPr/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-349250" lvl="0" marL="457200" rtl="0" algn="l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Char char="●"/>
                      </a:pPr>
                      <a:r>
                        <a:rPr lang="en-US" sz="1900">
                          <a:solidFill>
                            <a:schemeClr val="dk1"/>
                          </a:solidFill>
                        </a:rPr>
                        <a:t>Whisper (OpenAI) Technical Report Review</a:t>
                      </a:r>
                      <a:endParaRPr/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-205105" lvl="1" marL="410212" marR="0" rtl="0" algn="l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AutoNum type="arabicPeriod"/>
                      </a:pPr>
                      <a:r>
                        <a:rPr lang="en-US" sz="1900"/>
                        <a:t>Transformer model 사전 조사</a:t>
                      </a:r>
                      <a:endParaRPr/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-349250" lvl="0" marL="457200" rtl="0" algn="l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AutoNum type="arabicPeriod"/>
                      </a:pPr>
                      <a:r>
                        <a:rPr lang="en-US" sz="1900">
                          <a:solidFill>
                            <a:schemeClr val="dk1"/>
                          </a:solidFill>
                        </a:rPr>
                        <a:t>OSS모델 whisper 기반 model 구성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820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300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차주</a:t>
                      </a:r>
                      <a:endParaRPr sz="1100" u="none" cap="none" strike="noStrike"/>
                    </a:p>
                    <a:p>
                      <a:pPr indent="0" lvl="0" marL="0" marR="0" rtl="0" algn="ctr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300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활동계획</a:t>
                      </a:r>
                      <a:endParaRPr/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DED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-374650" lvl="0" marL="457200" marR="0" rtl="0" algn="l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Helvetica Neue"/>
                        <a:buAutoNum type="arabicPeriod"/>
                      </a:pPr>
                      <a:r>
                        <a:rPr lang="en-US" sz="23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Model Retraining 방안 정의 및 Implement</a:t>
                      </a:r>
                      <a:endParaRPr/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369" name="Google Shape;369;p27"/>
          <p:cNvSpPr txBox="1"/>
          <p:nvPr/>
        </p:nvSpPr>
        <p:spPr>
          <a:xfrm>
            <a:off x="606299" y="1061021"/>
            <a:ext cx="3385476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뉴스 등 방송 콘텐츠 </a:t>
            </a:r>
            <a:endParaRPr/>
          </a:p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실시간 자막 변환 기술 개발</a:t>
            </a:r>
            <a:endParaRPr/>
          </a:p>
        </p:txBody>
      </p:sp>
      <p:sp>
        <p:nvSpPr>
          <p:cNvPr id="370" name="Google Shape;370;p27"/>
          <p:cNvSpPr txBox="1"/>
          <p:nvPr/>
        </p:nvSpPr>
        <p:spPr>
          <a:xfrm>
            <a:off x="606299" y="1580281"/>
            <a:ext cx="2943106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AICC</a:t>
            </a:r>
            <a:endParaRPr/>
          </a:p>
        </p:txBody>
      </p:sp>
      <p:sp>
        <p:nvSpPr>
          <p:cNvPr id="371" name="Google Shape;371;p27"/>
          <p:cNvSpPr txBox="1"/>
          <p:nvPr/>
        </p:nvSpPr>
        <p:spPr>
          <a:xfrm>
            <a:off x="3796175" y="911300"/>
            <a:ext cx="842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Activity Plan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2" name="Google Shape;372;p27"/>
          <p:cNvSpPr txBox="1"/>
          <p:nvPr/>
        </p:nvSpPr>
        <p:spPr>
          <a:xfrm>
            <a:off x="3672392" y="1347349"/>
            <a:ext cx="3238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활동 계획</a:t>
            </a:r>
            <a:endParaRPr sz="5599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27"/>
          <p:cNvSpPr txBox="1"/>
          <p:nvPr/>
        </p:nvSpPr>
        <p:spPr>
          <a:xfrm>
            <a:off x="929535" y="8352897"/>
            <a:ext cx="29856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0">
                <a:solidFill>
                  <a:srgbClr val="EDEDED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12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8"/>
          <p:cNvSpPr/>
          <p:nvPr/>
        </p:nvSpPr>
        <p:spPr>
          <a:xfrm rot="5400000">
            <a:off x="12852446" y="2696074"/>
            <a:ext cx="3917842" cy="3917842"/>
          </a:xfrm>
          <a:custGeom>
            <a:rect b="b" l="l" r="r" t="t"/>
            <a:pathLst>
              <a:path extrusionOk="0" h="3917842" w="3917842">
                <a:moveTo>
                  <a:pt x="0" y="0"/>
                </a:moveTo>
                <a:lnTo>
                  <a:pt x="3917842" y="0"/>
                </a:lnTo>
                <a:lnTo>
                  <a:pt x="3917842" y="3917842"/>
                </a:lnTo>
                <a:lnTo>
                  <a:pt x="0" y="39178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9" name="Google Shape;379;p28"/>
          <p:cNvSpPr/>
          <p:nvPr/>
        </p:nvSpPr>
        <p:spPr>
          <a:xfrm rot="5400000">
            <a:off x="12852446" y="-30535"/>
            <a:ext cx="3917842" cy="3917842"/>
          </a:xfrm>
          <a:custGeom>
            <a:rect b="b" l="l" r="r" t="t"/>
            <a:pathLst>
              <a:path extrusionOk="0" h="3917842" w="3917842">
                <a:moveTo>
                  <a:pt x="0" y="0"/>
                </a:moveTo>
                <a:lnTo>
                  <a:pt x="3917842" y="0"/>
                </a:lnTo>
                <a:lnTo>
                  <a:pt x="3917842" y="3917842"/>
                </a:lnTo>
                <a:lnTo>
                  <a:pt x="0" y="39178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0" name="Google Shape;380;p28"/>
          <p:cNvSpPr/>
          <p:nvPr/>
        </p:nvSpPr>
        <p:spPr>
          <a:xfrm rot="5400000">
            <a:off x="12852446" y="-2757144"/>
            <a:ext cx="3917842" cy="3917842"/>
          </a:xfrm>
          <a:custGeom>
            <a:rect b="b" l="l" r="r" t="t"/>
            <a:pathLst>
              <a:path extrusionOk="0" h="3917842" w="3917842">
                <a:moveTo>
                  <a:pt x="0" y="0"/>
                </a:moveTo>
                <a:lnTo>
                  <a:pt x="3917842" y="0"/>
                </a:lnTo>
                <a:lnTo>
                  <a:pt x="3917842" y="3917842"/>
                </a:lnTo>
                <a:lnTo>
                  <a:pt x="0" y="39178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1" name="Google Shape;381;p28"/>
          <p:cNvSpPr/>
          <p:nvPr/>
        </p:nvSpPr>
        <p:spPr>
          <a:xfrm rot="5400000">
            <a:off x="12852446" y="8149293"/>
            <a:ext cx="3917842" cy="3917842"/>
          </a:xfrm>
          <a:custGeom>
            <a:rect b="b" l="l" r="r" t="t"/>
            <a:pathLst>
              <a:path extrusionOk="0" h="3917842" w="3917842">
                <a:moveTo>
                  <a:pt x="0" y="0"/>
                </a:moveTo>
                <a:lnTo>
                  <a:pt x="3917842" y="0"/>
                </a:lnTo>
                <a:lnTo>
                  <a:pt x="3917842" y="3917842"/>
                </a:lnTo>
                <a:lnTo>
                  <a:pt x="0" y="39178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2" name="Google Shape;382;p28"/>
          <p:cNvSpPr/>
          <p:nvPr/>
        </p:nvSpPr>
        <p:spPr>
          <a:xfrm rot="5400000">
            <a:off x="12852446" y="5422684"/>
            <a:ext cx="3917842" cy="3917842"/>
          </a:xfrm>
          <a:custGeom>
            <a:rect b="b" l="l" r="r" t="t"/>
            <a:pathLst>
              <a:path extrusionOk="0" h="3917842" w="3917842">
                <a:moveTo>
                  <a:pt x="0" y="0"/>
                </a:moveTo>
                <a:lnTo>
                  <a:pt x="3917842" y="0"/>
                </a:lnTo>
                <a:lnTo>
                  <a:pt x="3917842" y="3917842"/>
                </a:lnTo>
                <a:lnTo>
                  <a:pt x="0" y="39178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3" name="Google Shape;383;p28"/>
          <p:cNvSpPr/>
          <p:nvPr/>
        </p:nvSpPr>
        <p:spPr>
          <a:xfrm>
            <a:off x="0" y="9994866"/>
            <a:ext cx="18438095" cy="300372"/>
          </a:xfrm>
          <a:custGeom>
            <a:rect b="b" l="l" r="r" t="t"/>
            <a:pathLst>
              <a:path extrusionOk="0" h="300372" w="18438095">
                <a:moveTo>
                  <a:pt x="0" y="0"/>
                </a:moveTo>
                <a:lnTo>
                  <a:pt x="18438095" y="0"/>
                </a:lnTo>
                <a:lnTo>
                  <a:pt x="18438095" y="300372"/>
                </a:lnTo>
                <a:lnTo>
                  <a:pt x="0" y="300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728" l="0" r="0" t="-729"/>
            </a:stretch>
          </a:blipFill>
          <a:ln>
            <a:noFill/>
          </a:ln>
        </p:spPr>
      </p:sp>
      <p:sp>
        <p:nvSpPr>
          <p:cNvPr id="384" name="Google Shape;384;p28"/>
          <p:cNvSpPr txBox="1"/>
          <p:nvPr/>
        </p:nvSpPr>
        <p:spPr>
          <a:xfrm>
            <a:off x="1356410" y="3275348"/>
            <a:ext cx="9610598" cy="4238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00" u="none" cap="none" strike="noStrike">
                <a:solidFill>
                  <a:srgbClr val="6D5F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AICC</a:t>
            </a:r>
            <a:endParaRPr/>
          </a:p>
        </p:txBody>
      </p:sp>
      <p:sp>
        <p:nvSpPr>
          <p:cNvPr id="385" name="Google Shape;385;p28"/>
          <p:cNvSpPr/>
          <p:nvPr/>
        </p:nvSpPr>
        <p:spPr>
          <a:xfrm>
            <a:off x="1245923" y="3891290"/>
            <a:ext cx="8387940" cy="21429"/>
          </a:xfrm>
          <a:custGeom>
            <a:rect b="b" l="l" r="r" t="t"/>
            <a:pathLst>
              <a:path extrusionOk="0" h="21429" w="8387940">
                <a:moveTo>
                  <a:pt x="0" y="0"/>
                </a:moveTo>
                <a:lnTo>
                  <a:pt x="8387940" y="0"/>
                </a:lnTo>
                <a:lnTo>
                  <a:pt x="8387940" y="21429"/>
                </a:lnTo>
                <a:lnTo>
                  <a:pt x="0" y="21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16643" l="0" r="0" t="-16643"/>
            </a:stretch>
          </a:blipFill>
          <a:ln>
            <a:noFill/>
          </a:ln>
        </p:spPr>
      </p:sp>
      <p:sp>
        <p:nvSpPr>
          <p:cNvPr id="386" name="Google Shape;386;p28"/>
          <p:cNvSpPr/>
          <p:nvPr/>
        </p:nvSpPr>
        <p:spPr>
          <a:xfrm>
            <a:off x="1245923" y="6420933"/>
            <a:ext cx="8387940" cy="21429"/>
          </a:xfrm>
          <a:custGeom>
            <a:rect b="b" l="l" r="r" t="t"/>
            <a:pathLst>
              <a:path extrusionOk="0" h="21429" w="8387940">
                <a:moveTo>
                  <a:pt x="0" y="0"/>
                </a:moveTo>
                <a:lnTo>
                  <a:pt x="8387940" y="0"/>
                </a:lnTo>
                <a:lnTo>
                  <a:pt x="8387940" y="21429"/>
                </a:lnTo>
                <a:lnTo>
                  <a:pt x="0" y="21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16643" l="0" r="0" t="-16643"/>
            </a:stretch>
          </a:blipFill>
          <a:ln>
            <a:noFill/>
          </a:ln>
        </p:spPr>
      </p:sp>
      <p:sp>
        <p:nvSpPr>
          <p:cNvPr id="387" name="Google Shape;387;p28"/>
          <p:cNvSpPr txBox="1"/>
          <p:nvPr/>
        </p:nvSpPr>
        <p:spPr>
          <a:xfrm>
            <a:off x="1289744" y="4626278"/>
            <a:ext cx="145524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감사합니다</a:t>
            </a:r>
            <a:endParaRPr b="1"/>
          </a:p>
        </p:txBody>
      </p:sp>
      <p:sp>
        <p:nvSpPr>
          <p:cNvPr id="388" name="Google Shape;388;p28"/>
          <p:cNvSpPr txBox="1"/>
          <p:nvPr/>
        </p:nvSpPr>
        <p:spPr>
          <a:xfrm>
            <a:off x="1337363" y="6643544"/>
            <a:ext cx="13298205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김기흥 | 박성준 | 하은지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9"/>
          <p:cNvSpPr/>
          <p:nvPr/>
        </p:nvSpPr>
        <p:spPr>
          <a:xfrm>
            <a:off x="3413216" y="2546199"/>
            <a:ext cx="14423809" cy="7471455"/>
          </a:xfrm>
          <a:custGeom>
            <a:rect b="b" l="l" r="r" t="t"/>
            <a:pathLst>
              <a:path extrusionOk="0" h="7471455" w="14423809">
                <a:moveTo>
                  <a:pt x="0" y="0"/>
                </a:moveTo>
                <a:lnTo>
                  <a:pt x="14423809" y="0"/>
                </a:lnTo>
                <a:lnTo>
                  <a:pt x="14423809" y="7471455"/>
                </a:lnTo>
                <a:lnTo>
                  <a:pt x="0" y="74714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9" l="0" r="0" t="-9"/>
            </a:stretch>
          </a:blipFill>
          <a:ln>
            <a:noFill/>
          </a:ln>
        </p:spPr>
      </p:sp>
      <p:sp>
        <p:nvSpPr>
          <p:cNvPr id="394" name="Google Shape;394;p29"/>
          <p:cNvSpPr/>
          <p:nvPr/>
        </p:nvSpPr>
        <p:spPr>
          <a:xfrm>
            <a:off x="0" y="0"/>
            <a:ext cx="2893763" cy="10285714"/>
          </a:xfrm>
          <a:custGeom>
            <a:rect b="b" l="l" r="r" t="t"/>
            <a:pathLst>
              <a:path extrusionOk="0" h="10285714" w="2893763">
                <a:moveTo>
                  <a:pt x="0" y="0"/>
                </a:moveTo>
                <a:lnTo>
                  <a:pt x="2893763" y="0"/>
                </a:lnTo>
                <a:lnTo>
                  <a:pt x="2893763" y="10285714"/>
                </a:lnTo>
                <a:lnTo>
                  <a:pt x="0" y="10285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9" r="-29" t="0"/>
            </a:stretch>
          </a:blipFill>
          <a:ln>
            <a:noFill/>
          </a:ln>
        </p:spPr>
      </p:sp>
      <p:sp>
        <p:nvSpPr>
          <p:cNvPr id="395" name="Google Shape;395;p29"/>
          <p:cNvSpPr/>
          <p:nvPr/>
        </p:nvSpPr>
        <p:spPr>
          <a:xfrm>
            <a:off x="514859" y="846873"/>
            <a:ext cx="428694" cy="21429"/>
          </a:xfrm>
          <a:custGeom>
            <a:rect b="b" l="l" r="r" t="t"/>
            <a:pathLst>
              <a:path extrusionOk="0" h="21429" w="428694">
                <a:moveTo>
                  <a:pt x="0" y="0"/>
                </a:moveTo>
                <a:lnTo>
                  <a:pt x="428694" y="0"/>
                </a:lnTo>
                <a:lnTo>
                  <a:pt x="428694" y="21429"/>
                </a:lnTo>
                <a:lnTo>
                  <a:pt x="0" y="21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5238" l="0" r="0" t="-15229"/>
            </a:stretch>
          </a:blipFill>
          <a:ln>
            <a:noFill/>
          </a:ln>
        </p:spPr>
      </p:sp>
      <p:sp>
        <p:nvSpPr>
          <p:cNvPr id="396" name="Google Shape;396;p29"/>
          <p:cNvSpPr/>
          <p:nvPr/>
        </p:nvSpPr>
        <p:spPr>
          <a:xfrm>
            <a:off x="3763613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7" name="Google Shape;397;p29"/>
          <p:cNvSpPr/>
          <p:nvPr/>
        </p:nvSpPr>
        <p:spPr>
          <a:xfrm>
            <a:off x="3628571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8" name="Google Shape;398;p29"/>
          <p:cNvSpPr txBox="1"/>
          <p:nvPr/>
        </p:nvSpPr>
        <p:spPr>
          <a:xfrm>
            <a:off x="443135" y="8352897"/>
            <a:ext cx="30426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0">
                <a:solidFill>
                  <a:srgbClr val="EDEDED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Ap.</a:t>
            </a:r>
            <a:endParaRPr/>
          </a:p>
        </p:txBody>
      </p:sp>
      <p:sp>
        <p:nvSpPr>
          <p:cNvPr id="399" name="Google Shape;399;p29"/>
          <p:cNvSpPr txBox="1"/>
          <p:nvPr/>
        </p:nvSpPr>
        <p:spPr>
          <a:xfrm>
            <a:off x="606299" y="1061021"/>
            <a:ext cx="33855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뉴스 등 방송 콘텐츠 </a:t>
            </a:r>
            <a:endParaRPr/>
          </a:p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실시간 자막 변환 기술 개발</a:t>
            </a:r>
            <a:endParaRPr/>
          </a:p>
        </p:txBody>
      </p:sp>
      <p:sp>
        <p:nvSpPr>
          <p:cNvPr id="400" name="Google Shape;400;p29"/>
          <p:cNvSpPr txBox="1"/>
          <p:nvPr/>
        </p:nvSpPr>
        <p:spPr>
          <a:xfrm>
            <a:off x="606299" y="1580281"/>
            <a:ext cx="294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AICC</a:t>
            </a:r>
            <a:endParaRPr/>
          </a:p>
        </p:txBody>
      </p:sp>
      <p:sp>
        <p:nvSpPr>
          <p:cNvPr id="401" name="Google Shape;401;p29"/>
          <p:cNvSpPr txBox="1"/>
          <p:nvPr/>
        </p:nvSpPr>
        <p:spPr>
          <a:xfrm>
            <a:off x="3720011" y="911311"/>
            <a:ext cx="1329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Appendix</a:t>
            </a:r>
            <a:endParaRPr/>
          </a:p>
        </p:txBody>
      </p:sp>
      <p:sp>
        <p:nvSpPr>
          <p:cNvPr id="402" name="Google Shape;402;p29"/>
          <p:cNvSpPr txBox="1"/>
          <p:nvPr/>
        </p:nvSpPr>
        <p:spPr>
          <a:xfrm>
            <a:off x="3672392" y="1271149"/>
            <a:ext cx="1658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latin typeface="Calibri"/>
                <a:ea typeface="Calibri"/>
                <a:cs typeface="Calibri"/>
                <a:sym typeface="Calibri"/>
              </a:rPr>
              <a:t>*.SRT</a:t>
            </a:r>
            <a:endParaRPr b="1"/>
          </a:p>
        </p:txBody>
      </p:sp>
      <p:sp>
        <p:nvSpPr>
          <p:cNvPr id="403" name="Google Shape;403;p29"/>
          <p:cNvSpPr txBox="1"/>
          <p:nvPr/>
        </p:nvSpPr>
        <p:spPr>
          <a:xfrm>
            <a:off x="12507275" y="5206525"/>
            <a:ext cx="891900" cy="1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4" name="Google Shape;404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55238" y="3236412"/>
            <a:ext cx="11939776" cy="567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0"/>
          <p:cNvSpPr/>
          <p:nvPr/>
        </p:nvSpPr>
        <p:spPr>
          <a:xfrm>
            <a:off x="3413216" y="2546199"/>
            <a:ext cx="14423809" cy="7471455"/>
          </a:xfrm>
          <a:custGeom>
            <a:rect b="b" l="l" r="r" t="t"/>
            <a:pathLst>
              <a:path extrusionOk="0" h="7471455" w="14423809">
                <a:moveTo>
                  <a:pt x="0" y="0"/>
                </a:moveTo>
                <a:lnTo>
                  <a:pt x="14423809" y="0"/>
                </a:lnTo>
                <a:lnTo>
                  <a:pt x="14423809" y="7471455"/>
                </a:lnTo>
                <a:lnTo>
                  <a:pt x="0" y="74714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9" l="0" r="0" t="-9"/>
            </a:stretch>
          </a:blipFill>
          <a:ln>
            <a:noFill/>
          </a:ln>
        </p:spPr>
      </p:sp>
      <p:sp>
        <p:nvSpPr>
          <p:cNvPr id="410" name="Google Shape;410;p30"/>
          <p:cNvSpPr/>
          <p:nvPr/>
        </p:nvSpPr>
        <p:spPr>
          <a:xfrm>
            <a:off x="0" y="0"/>
            <a:ext cx="2893763" cy="10285714"/>
          </a:xfrm>
          <a:custGeom>
            <a:rect b="b" l="l" r="r" t="t"/>
            <a:pathLst>
              <a:path extrusionOk="0" h="10285714" w="2893763">
                <a:moveTo>
                  <a:pt x="0" y="0"/>
                </a:moveTo>
                <a:lnTo>
                  <a:pt x="2893763" y="0"/>
                </a:lnTo>
                <a:lnTo>
                  <a:pt x="2893763" y="10285714"/>
                </a:lnTo>
                <a:lnTo>
                  <a:pt x="0" y="10285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9" r="-29" t="0"/>
            </a:stretch>
          </a:blipFill>
          <a:ln>
            <a:noFill/>
          </a:ln>
        </p:spPr>
      </p:sp>
      <p:sp>
        <p:nvSpPr>
          <p:cNvPr id="411" name="Google Shape;411;p30"/>
          <p:cNvSpPr/>
          <p:nvPr/>
        </p:nvSpPr>
        <p:spPr>
          <a:xfrm>
            <a:off x="514859" y="846873"/>
            <a:ext cx="428694" cy="21429"/>
          </a:xfrm>
          <a:custGeom>
            <a:rect b="b" l="l" r="r" t="t"/>
            <a:pathLst>
              <a:path extrusionOk="0" h="21429" w="428694">
                <a:moveTo>
                  <a:pt x="0" y="0"/>
                </a:moveTo>
                <a:lnTo>
                  <a:pt x="428694" y="0"/>
                </a:lnTo>
                <a:lnTo>
                  <a:pt x="428694" y="21429"/>
                </a:lnTo>
                <a:lnTo>
                  <a:pt x="0" y="21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5238" l="0" r="0" t="-15229"/>
            </a:stretch>
          </a:blipFill>
          <a:ln>
            <a:noFill/>
          </a:ln>
        </p:spPr>
      </p:sp>
      <p:sp>
        <p:nvSpPr>
          <p:cNvPr id="412" name="Google Shape;412;p30"/>
          <p:cNvSpPr/>
          <p:nvPr/>
        </p:nvSpPr>
        <p:spPr>
          <a:xfrm>
            <a:off x="3763613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3" name="Google Shape;413;p30"/>
          <p:cNvSpPr/>
          <p:nvPr/>
        </p:nvSpPr>
        <p:spPr>
          <a:xfrm>
            <a:off x="3628571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4" name="Google Shape;414;p30"/>
          <p:cNvSpPr txBox="1"/>
          <p:nvPr/>
        </p:nvSpPr>
        <p:spPr>
          <a:xfrm>
            <a:off x="443135" y="8352897"/>
            <a:ext cx="30426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0">
                <a:solidFill>
                  <a:srgbClr val="EDEDED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Ap.</a:t>
            </a:r>
            <a:endParaRPr/>
          </a:p>
        </p:txBody>
      </p:sp>
      <p:sp>
        <p:nvSpPr>
          <p:cNvPr id="415" name="Google Shape;415;p30"/>
          <p:cNvSpPr txBox="1"/>
          <p:nvPr/>
        </p:nvSpPr>
        <p:spPr>
          <a:xfrm>
            <a:off x="606299" y="1061021"/>
            <a:ext cx="33855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뉴스 등 방송 콘텐츠 </a:t>
            </a:r>
            <a:endParaRPr/>
          </a:p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실시간 자막 변환 기술 개발</a:t>
            </a:r>
            <a:endParaRPr/>
          </a:p>
        </p:txBody>
      </p:sp>
      <p:sp>
        <p:nvSpPr>
          <p:cNvPr id="416" name="Google Shape;416;p30"/>
          <p:cNvSpPr txBox="1"/>
          <p:nvPr/>
        </p:nvSpPr>
        <p:spPr>
          <a:xfrm>
            <a:off x="606299" y="1580281"/>
            <a:ext cx="294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AICC</a:t>
            </a:r>
            <a:endParaRPr/>
          </a:p>
        </p:txBody>
      </p:sp>
      <p:sp>
        <p:nvSpPr>
          <p:cNvPr id="417" name="Google Shape;417;p30"/>
          <p:cNvSpPr txBox="1"/>
          <p:nvPr/>
        </p:nvSpPr>
        <p:spPr>
          <a:xfrm>
            <a:off x="3720011" y="911311"/>
            <a:ext cx="1329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Appendix</a:t>
            </a:r>
            <a:endParaRPr/>
          </a:p>
        </p:txBody>
      </p:sp>
      <p:sp>
        <p:nvSpPr>
          <p:cNvPr id="418" name="Google Shape;418;p30"/>
          <p:cNvSpPr txBox="1"/>
          <p:nvPr/>
        </p:nvSpPr>
        <p:spPr>
          <a:xfrm>
            <a:off x="3672392" y="1271149"/>
            <a:ext cx="1658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latin typeface="Calibri"/>
                <a:ea typeface="Calibri"/>
                <a:cs typeface="Calibri"/>
                <a:sym typeface="Calibri"/>
              </a:rPr>
              <a:t>*.vtt</a:t>
            </a:r>
            <a:endParaRPr b="1"/>
          </a:p>
        </p:txBody>
      </p:sp>
      <p:sp>
        <p:nvSpPr>
          <p:cNvPr id="419" name="Google Shape;419;p30"/>
          <p:cNvSpPr txBox="1"/>
          <p:nvPr/>
        </p:nvSpPr>
        <p:spPr>
          <a:xfrm>
            <a:off x="12507275" y="5206525"/>
            <a:ext cx="891900" cy="1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0" name="Google Shape;420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80953" y="3345391"/>
            <a:ext cx="13888325" cy="527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1"/>
          <p:cNvSpPr/>
          <p:nvPr/>
        </p:nvSpPr>
        <p:spPr>
          <a:xfrm>
            <a:off x="3413216" y="2546199"/>
            <a:ext cx="14423809" cy="7471455"/>
          </a:xfrm>
          <a:custGeom>
            <a:rect b="b" l="l" r="r" t="t"/>
            <a:pathLst>
              <a:path extrusionOk="0" h="7471455" w="14423809">
                <a:moveTo>
                  <a:pt x="0" y="0"/>
                </a:moveTo>
                <a:lnTo>
                  <a:pt x="14423809" y="0"/>
                </a:lnTo>
                <a:lnTo>
                  <a:pt x="14423809" y="7471455"/>
                </a:lnTo>
                <a:lnTo>
                  <a:pt x="0" y="74714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9" l="0" r="0" t="-9"/>
            </a:stretch>
          </a:blipFill>
          <a:ln>
            <a:noFill/>
          </a:ln>
        </p:spPr>
      </p:sp>
      <p:sp>
        <p:nvSpPr>
          <p:cNvPr id="426" name="Google Shape;426;p31"/>
          <p:cNvSpPr/>
          <p:nvPr/>
        </p:nvSpPr>
        <p:spPr>
          <a:xfrm>
            <a:off x="0" y="0"/>
            <a:ext cx="2893763" cy="10285714"/>
          </a:xfrm>
          <a:custGeom>
            <a:rect b="b" l="l" r="r" t="t"/>
            <a:pathLst>
              <a:path extrusionOk="0" h="10285714" w="2893763">
                <a:moveTo>
                  <a:pt x="0" y="0"/>
                </a:moveTo>
                <a:lnTo>
                  <a:pt x="2893763" y="0"/>
                </a:lnTo>
                <a:lnTo>
                  <a:pt x="2893763" y="10285714"/>
                </a:lnTo>
                <a:lnTo>
                  <a:pt x="0" y="10285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9" r="-29" t="0"/>
            </a:stretch>
          </a:blipFill>
          <a:ln>
            <a:noFill/>
          </a:ln>
        </p:spPr>
      </p:sp>
      <p:sp>
        <p:nvSpPr>
          <p:cNvPr id="427" name="Google Shape;427;p31"/>
          <p:cNvSpPr/>
          <p:nvPr/>
        </p:nvSpPr>
        <p:spPr>
          <a:xfrm>
            <a:off x="514859" y="846873"/>
            <a:ext cx="428694" cy="21429"/>
          </a:xfrm>
          <a:custGeom>
            <a:rect b="b" l="l" r="r" t="t"/>
            <a:pathLst>
              <a:path extrusionOk="0" h="21429" w="428694">
                <a:moveTo>
                  <a:pt x="0" y="0"/>
                </a:moveTo>
                <a:lnTo>
                  <a:pt x="428694" y="0"/>
                </a:lnTo>
                <a:lnTo>
                  <a:pt x="428694" y="21429"/>
                </a:lnTo>
                <a:lnTo>
                  <a:pt x="0" y="21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5238" l="0" r="0" t="-15229"/>
            </a:stretch>
          </a:blipFill>
          <a:ln>
            <a:noFill/>
          </a:ln>
        </p:spPr>
      </p:sp>
      <p:sp>
        <p:nvSpPr>
          <p:cNvPr id="428" name="Google Shape;428;p31"/>
          <p:cNvSpPr/>
          <p:nvPr/>
        </p:nvSpPr>
        <p:spPr>
          <a:xfrm>
            <a:off x="3763613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9" name="Google Shape;429;p31"/>
          <p:cNvSpPr/>
          <p:nvPr/>
        </p:nvSpPr>
        <p:spPr>
          <a:xfrm>
            <a:off x="3628571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0" name="Google Shape;430;p31"/>
          <p:cNvSpPr txBox="1"/>
          <p:nvPr/>
        </p:nvSpPr>
        <p:spPr>
          <a:xfrm>
            <a:off x="443135" y="8352897"/>
            <a:ext cx="30426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0">
                <a:solidFill>
                  <a:srgbClr val="EDEDED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Ap.</a:t>
            </a:r>
            <a:endParaRPr/>
          </a:p>
        </p:txBody>
      </p:sp>
      <p:sp>
        <p:nvSpPr>
          <p:cNvPr id="431" name="Google Shape;431;p31"/>
          <p:cNvSpPr txBox="1"/>
          <p:nvPr/>
        </p:nvSpPr>
        <p:spPr>
          <a:xfrm>
            <a:off x="606299" y="1061021"/>
            <a:ext cx="33855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뉴스 등 방송 콘텐츠 </a:t>
            </a:r>
            <a:endParaRPr/>
          </a:p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실시간 자막 변환 기술 개발</a:t>
            </a:r>
            <a:endParaRPr/>
          </a:p>
        </p:txBody>
      </p:sp>
      <p:sp>
        <p:nvSpPr>
          <p:cNvPr id="432" name="Google Shape;432;p31"/>
          <p:cNvSpPr txBox="1"/>
          <p:nvPr/>
        </p:nvSpPr>
        <p:spPr>
          <a:xfrm>
            <a:off x="606299" y="1580281"/>
            <a:ext cx="294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AICC</a:t>
            </a:r>
            <a:endParaRPr/>
          </a:p>
        </p:txBody>
      </p:sp>
      <p:sp>
        <p:nvSpPr>
          <p:cNvPr id="433" name="Google Shape;433;p31"/>
          <p:cNvSpPr txBox="1"/>
          <p:nvPr/>
        </p:nvSpPr>
        <p:spPr>
          <a:xfrm>
            <a:off x="3720011" y="911311"/>
            <a:ext cx="1329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Appendix</a:t>
            </a:r>
            <a:endParaRPr/>
          </a:p>
        </p:txBody>
      </p:sp>
      <p:sp>
        <p:nvSpPr>
          <p:cNvPr id="434" name="Google Shape;434;p31"/>
          <p:cNvSpPr txBox="1"/>
          <p:nvPr/>
        </p:nvSpPr>
        <p:spPr>
          <a:xfrm>
            <a:off x="3672392" y="1271149"/>
            <a:ext cx="1658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latin typeface="Calibri"/>
                <a:ea typeface="Calibri"/>
                <a:cs typeface="Calibri"/>
                <a:sym typeface="Calibri"/>
              </a:rPr>
              <a:t>*.json</a:t>
            </a:r>
            <a:endParaRPr b="1"/>
          </a:p>
        </p:txBody>
      </p:sp>
      <p:sp>
        <p:nvSpPr>
          <p:cNvPr id="435" name="Google Shape;435;p31"/>
          <p:cNvSpPr txBox="1"/>
          <p:nvPr/>
        </p:nvSpPr>
        <p:spPr>
          <a:xfrm>
            <a:off x="12507275" y="5206525"/>
            <a:ext cx="891900" cy="1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6" name="Google Shape;436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96940" y="2977665"/>
            <a:ext cx="12344226" cy="660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/>
          <p:nvPr/>
        </p:nvSpPr>
        <p:spPr>
          <a:xfrm>
            <a:off x="0" y="0"/>
            <a:ext cx="2893763" cy="10285714"/>
          </a:xfrm>
          <a:custGeom>
            <a:rect b="b" l="l" r="r" t="t"/>
            <a:pathLst>
              <a:path extrusionOk="0" h="10285714" w="2893763">
                <a:moveTo>
                  <a:pt x="0" y="0"/>
                </a:moveTo>
                <a:lnTo>
                  <a:pt x="2893763" y="0"/>
                </a:lnTo>
                <a:lnTo>
                  <a:pt x="2893763" y="10285714"/>
                </a:lnTo>
                <a:lnTo>
                  <a:pt x="0" y="10285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9" r="-29" t="0"/>
            </a:stretch>
          </a:blipFill>
          <a:ln>
            <a:noFill/>
          </a:ln>
        </p:spPr>
      </p:sp>
      <p:sp>
        <p:nvSpPr>
          <p:cNvPr id="103" name="Google Shape;103;p14"/>
          <p:cNvSpPr/>
          <p:nvPr/>
        </p:nvSpPr>
        <p:spPr>
          <a:xfrm>
            <a:off x="514859" y="846873"/>
            <a:ext cx="428694" cy="21429"/>
          </a:xfrm>
          <a:custGeom>
            <a:rect b="b" l="l" r="r" t="t"/>
            <a:pathLst>
              <a:path extrusionOk="0" h="21429" w="428694">
                <a:moveTo>
                  <a:pt x="0" y="0"/>
                </a:moveTo>
                <a:lnTo>
                  <a:pt x="428694" y="0"/>
                </a:lnTo>
                <a:lnTo>
                  <a:pt x="428694" y="21429"/>
                </a:lnTo>
                <a:lnTo>
                  <a:pt x="0" y="21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5238" l="0" r="0" t="-15229"/>
            </a:stretch>
          </a:blipFill>
          <a:ln>
            <a:noFill/>
          </a:ln>
        </p:spPr>
      </p:sp>
      <p:sp>
        <p:nvSpPr>
          <p:cNvPr id="104" name="Google Shape;104;p14"/>
          <p:cNvSpPr/>
          <p:nvPr/>
        </p:nvSpPr>
        <p:spPr>
          <a:xfrm>
            <a:off x="3763613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5" name="Google Shape;105;p14"/>
          <p:cNvSpPr/>
          <p:nvPr/>
        </p:nvSpPr>
        <p:spPr>
          <a:xfrm>
            <a:off x="3628571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6" name="Google Shape;106;p14"/>
          <p:cNvSpPr/>
          <p:nvPr/>
        </p:nvSpPr>
        <p:spPr>
          <a:xfrm>
            <a:off x="3371429" y="2391069"/>
            <a:ext cx="14423809" cy="7471455"/>
          </a:xfrm>
          <a:custGeom>
            <a:rect b="b" l="l" r="r" t="t"/>
            <a:pathLst>
              <a:path extrusionOk="0" h="7471455" w="14423809">
                <a:moveTo>
                  <a:pt x="0" y="0"/>
                </a:moveTo>
                <a:lnTo>
                  <a:pt x="14423809" y="0"/>
                </a:lnTo>
                <a:lnTo>
                  <a:pt x="14423809" y="7471455"/>
                </a:lnTo>
                <a:lnTo>
                  <a:pt x="0" y="74714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19" l="0" r="0" t="-9"/>
            </a:stretch>
          </a:blipFill>
          <a:ln>
            <a:noFill/>
          </a:ln>
        </p:spPr>
      </p:sp>
      <p:sp>
        <p:nvSpPr>
          <p:cNvPr id="107" name="Google Shape;107;p14"/>
          <p:cNvSpPr txBox="1"/>
          <p:nvPr/>
        </p:nvSpPr>
        <p:spPr>
          <a:xfrm>
            <a:off x="606299" y="1061021"/>
            <a:ext cx="33855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뉴스 등 방송 콘텐츠 </a:t>
            </a:r>
            <a:endParaRPr/>
          </a:p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실시간 자막 변환 기술 개발</a:t>
            </a:r>
            <a:endParaRPr/>
          </a:p>
        </p:txBody>
      </p:sp>
      <p:sp>
        <p:nvSpPr>
          <p:cNvPr id="108" name="Google Shape;108;p14"/>
          <p:cNvSpPr txBox="1"/>
          <p:nvPr/>
        </p:nvSpPr>
        <p:spPr>
          <a:xfrm>
            <a:off x="606299" y="1580281"/>
            <a:ext cx="294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AICC</a:t>
            </a:r>
            <a:endParaRPr/>
          </a:p>
        </p:txBody>
      </p:sp>
      <p:sp>
        <p:nvSpPr>
          <p:cNvPr id="109" name="Google Shape;109;p14"/>
          <p:cNvSpPr txBox="1"/>
          <p:nvPr/>
        </p:nvSpPr>
        <p:spPr>
          <a:xfrm>
            <a:off x="3720011" y="911311"/>
            <a:ext cx="1329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Overview</a:t>
            </a:r>
            <a:endParaRPr/>
          </a:p>
        </p:txBody>
      </p:sp>
      <p:sp>
        <p:nvSpPr>
          <p:cNvPr id="110" name="Google Shape;110;p14"/>
          <p:cNvSpPr txBox="1"/>
          <p:nvPr/>
        </p:nvSpPr>
        <p:spPr>
          <a:xfrm>
            <a:off x="3672392" y="1271149"/>
            <a:ext cx="1658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/>
              <a:t>Task Overview</a:t>
            </a:r>
            <a:endParaRPr b="1"/>
          </a:p>
        </p:txBody>
      </p:sp>
      <p:grpSp>
        <p:nvGrpSpPr>
          <p:cNvPr id="111" name="Google Shape;111;p14"/>
          <p:cNvGrpSpPr/>
          <p:nvPr/>
        </p:nvGrpSpPr>
        <p:grpSpPr>
          <a:xfrm>
            <a:off x="3991775" y="3311267"/>
            <a:ext cx="13030500" cy="4274071"/>
            <a:chOff x="3991775" y="3006467"/>
            <a:chExt cx="13030500" cy="4274071"/>
          </a:xfrm>
        </p:grpSpPr>
        <p:pic>
          <p:nvPicPr>
            <p:cNvPr id="112" name="Google Shape;112;p1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991775" y="3006467"/>
              <a:ext cx="13030500" cy="1619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1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991775" y="4781538"/>
              <a:ext cx="13030500" cy="249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4" name="Google Shape;114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55239" y="8172950"/>
            <a:ext cx="12456201" cy="6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2"/>
          <p:cNvSpPr/>
          <p:nvPr/>
        </p:nvSpPr>
        <p:spPr>
          <a:xfrm>
            <a:off x="3413216" y="2546199"/>
            <a:ext cx="14423809" cy="7471455"/>
          </a:xfrm>
          <a:custGeom>
            <a:rect b="b" l="l" r="r" t="t"/>
            <a:pathLst>
              <a:path extrusionOk="0" h="7471455" w="14423809">
                <a:moveTo>
                  <a:pt x="0" y="0"/>
                </a:moveTo>
                <a:lnTo>
                  <a:pt x="14423809" y="0"/>
                </a:lnTo>
                <a:lnTo>
                  <a:pt x="14423809" y="7471455"/>
                </a:lnTo>
                <a:lnTo>
                  <a:pt x="0" y="74714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9" l="0" r="0" t="-9"/>
            </a:stretch>
          </a:blipFill>
          <a:ln>
            <a:noFill/>
          </a:ln>
        </p:spPr>
      </p:sp>
      <p:sp>
        <p:nvSpPr>
          <p:cNvPr id="442" name="Google Shape;442;p32"/>
          <p:cNvSpPr/>
          <p:nvPr/>
        </p:nvSpPr>
        <p:spPr>
          <a:xfrm>
            <a:off x="0" y="0"/>
            <a:ext cx="2893763" cy="10285714"/>
          </a:xfrm>
          <a:custGeom>
            <a:rect b="b" l="l" r="r" t="t"/>
            <a:pathLst>
              <a:path extrusionOk="0" h="10285714" w="2893763">
                <a:moveTo>
                  <a:pt x="0" y="0"/>
                </a:moveTo>
                <a:lnTo>
                  <a:pt x="2893763" y="0"/>
                </a:lnTo>
                <a:lnTo>
                  <a:pt x="2893763" y="10285714"/>
                </a:lnTo>
                <a:lnTo>
                  <a:pt x="0" y="10285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9" r="-29" t="0"/>
            </a:stretch>
          </a:blipFill>
          <a:ln>
            <a:noFill/>
          </a:ln>
        </p:spPr>
      </p:sp>
      <p:sp>
        <p:nvSpPr>
          <p:cNvPr id="443" name="Google Shape;443;p32"/>
          <p:cNvSpPr/>
          <p:nvPr/>
        </p:nvSpPr>
        <p:spPr>
          <a:xfrm>
            <a:off x="514859" y="846873"/>
            <a:ext cx="428694" cy="21429"/>
          </a:xfrm>
          <a:custGeom>
            <a:rect b="b" l="l" r="r" t="t"/>
            <a:pathLst>
              <a:path extrusionOk="0" h="21429" w="428694">
                <a:moveTo>
                  <a:pt x="0" y="0"/>
                </a:moveTo>
                <a:lnTo>
                  <a:pt x="428694" y="0"/>
                </a:lnTo>
                <a:lnTo>
                  <a:pt x="428694" y="21429"/>
                </a:lnTo>
                <a:lnTo>
                  <a:pt x="0" y="21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5238" l="0" r="0" t="-15229"/>
            </a:stretch>
          </a:blipFill>
          <a:ln>
            <a:noFill/>
          </a:ln>
        </p:spPr>
      </p:sp>
      <p:sp>
        <p:nvSpPr>
          <p:cNvPr id="444" name="Google Shape;444;p32"/>
          <p:cNvSpPr/>
          <p:nvPr/>
        </p:nvSpPr>
        <p:spPr>
          <a:xfrm>
            <a:off x="3763613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5" name="Google Shape;445;p32"/>
          <p:cNvSpPr/>
          <p:nvPr/>
        </p:nvSpPr>
        <p:spPr>
          <a:xfrm>
            <a:off x="3628571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6" name="Google Shape;446;p32"/>
          <p:cNvSpPr txBox="1"/>
          <p:nvPr/>
        </p:nvSpPr>
        <p:spPr>
          <a:xfrm>
            <a:off x="443135" y="8352897"/>
            <a:ext cx="30426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0">
                <a:solidFill>
                  <a:srgbClr val="EDEDED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Ap.</a:t>
            </a:r>
            <a:endParaRPr/>
          </a:p>
        </p:txBody>
      </p:sp>
      <p:sp>
        <p:nvSpPr>
          <p:cNvPr id="447" name="Google Shape;447;p32"/>
          <p:cNvSpPr txBox="1"/>
          <p:nvPr/>
        </p:nvSpPr>
        <p:spPr>
          <a:xfrm>
            <a:off x="606299" y="1061021"/>
            <a:ext cx="33855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뉴스 등 방송 콘텐츠 </a:t>
            </a:r>
            <a:endParaRPr/>
          </a:p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실시간 자막 변환 기술 개발</a:t>
            </a:r>
            <a:endParaRPr/>
          </a:p>
        </p:txBody>
      </p:sp>
      <p:sp>
        <p:nvSpPr>
          <p:cNvPr id="448" name="Google Shape;448;p32"/>
          <p:cNvSpPr txBox="1"/>
          <p:nvPr/>
        </p:nvSpPr>
        <p:spPr>
          <a:xfrm>
            <a:off x="606299" y="1580281"/>
            <a:ext cx="294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AICC</a:t>
            </a:r>
            <a:endParaRPr/>
          </a:p>
        </p:txBody>
      </p:sp>
      <p:sp>
        <p:nvSpPr>
          <p:cNvPr id="449" name="Google Shape;449;p32"/>
          <p:cNvSpPr txBox="1"/>
          <p:nvPr/>
        </p:nvSpPr>
        <p:spPr>
          <a:xfrm>
            <a:off x="3720011" y="911311"/>
            <a:ext cx="1329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Appendix</a:t>
            </a:r>
            <a:endParaRPr/>
          </a:p>
        </p:txBody>
      </p:sp>
      <p:sp>
        <p:nvSpPr>
          <p:cNvPr id="450" name="Google Shape;450;p32"/>
          <p:cNvSpPr txBox="1"/>
          <p:nvPr/>
        </p:nvSpPr>
        <p:spPr>
          <a:xfrm>
            <a:off x="3672392" y="1271149"/>
            <a:ext cx="1658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latin typeface="Calibri"/>
                <a:ea typeface="Calibri"/>
                <a:cs typeface="Calibri"/>
                <a:sym typeface="Calibri"/>
              </a:rPr>
              <a:t>*.txt</a:t>
            </a:r>
            <a:endParaRPr b="1"/>
          </a:p>
        </p:txBody>
      </p:sp>
      <p:sp>
        <p:nvSpPr>
          <p:cNvPr id="451" name="Google Shape;451;p32"/>
          <p:cNvSpPr txBox="1"/>
          <p:nvPr/>
        </p:nvSpPr>
        <p:spPr>
          <a:xfrm>
            <a:off x="12507275" y="5206525"/>
            <a:ext cx="891900" cy="1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2" name="Google Shape;452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84475" y="5059827"/>
            <a:ext cx="13881300" cy="244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/>
          <p:nvPr/>
        </p:nvSpPr>
        <p:spPr>
          <a:xfrm>
            <a:off x="0" y="0"/>
            <a:ext cx="2893763" cy="10285714"/>
          </a:xfrm>
          <a:custGeom>
            <a:rect b="b" l="l" r="r" t="t"/>
            <a:pathLst>
              <a:path extrusionOk="0" h="10285714" w="2893763">
                <a:moveTo>
                  <a:pt x="0" y="0"/>
                </a:moveTo>
                <a:lnTo>
                  <a:pt x="2893763" y="0"/>
                </a:lnTo>
                <a:lnTo>
                  <a:pt x="2893763" y="10285714"/>
                </a:lnTo>
                <a:lnTo>
                  <a:pt x="0" y="10285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9" r="-29" t="0"/>
            </a:stretch>
          </a:blipFill>
          <a:ln>
            <a:noFill/>
          </a:ln>
        </p:spPr>
      </p:sp>
      <p:sp>
        <p:nvSpPr>
          <p:cNvPr id="120" name="Google Shape;120;p15"/>
          <p:cNvSpPr/>
          <p:nvPr/>
        </p:nvSpPr>
        <p:spPr>
          <a:xfrm>
            <a:off x="514859" y="846873"/>
            <a:ext cx="428694" cy="21429"/>
          </a:xfrm>
          <a:custGeom>
            <a:rect b="b" l="l" r="r" t="t"/>
            <a:pathLst>
              <a:path extrusionOk="0" h="21429" w="428694">
                <a:moveTo>
                  <a:pt x="0" y="0"/>
                </a:moveTo>
                <a:lnTo>
                  <a:pt x="428694" y="0"/>
                </a:lnTo>
                <a:lnTo>
                  <a:pt x="428694" y="21429"/>
                </a:lnTo>
                <a:lnTo>
                  <a:pt x="0" y="21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5238" l="0" r="0" t="-15229"/>
            </a:stretch>
          </a:blipFill>
          <a:ln>
            <a:noFill/>
          </a:ln>
        </p:spPr>
      </p:sp>
      <p:sp>
        <p:nvSpPr>
          <p:cNvPr id="121" name="Google Shape;121;p15"/>
          <p:cNvSpPr/>
          <p:nvPr/>
        </p:nvSpPr>
        <p:spPr>
          <a:xfrm>
            <a:off x="3763613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2" name="Google Shape;122;p15"/>
          <p:cNvSpPr/>
          <p:nvPr/>
        </p:nvSpPr>
        <p:spPr>
          <a:xfrm>
            <a:off x="3371429" y="2391069"/>
            <a:ext cx="14423809" cy="7471455"/>
          </a:xfrm>
          <a:custGeom>
            <a:rect b="b" l="l" r="r" t="t"/>
            <a:pathLst>
              <a:path extrusionOk="0" h="7471455" w="14423809">
                <a:moveTo>
                  <a:pt x="0" y="0"/>
                </a:moveTo>
                <a:lnTo>
                  <a:pt x="14423809" y="0"/>
                </a:lnTo>
                <a:lnTo>
                  <a:pt x="14423809" y="7471455"/>
                </a:lnTo>
                <a:lnTo>
                  <a:pt x="0" y="74714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9" l="0" r="0" t="-9"/>
            </a:stretch>
          </a:blipFill>
          <a:ln>
            <a:noFill/>
          </a:ln>
        </p:spPr>
      </p:sp>
      <p:sp>
        <p:nvSpPr>
          <p:cNvPr id="123" name="Google Shape;123;p15"/>
          <p:cNvSpPr/>
          <p:nvPr/>
        </p:nvSpPr>
        <p:spPr>
          <a:xfrm>
            <a:off x="3628571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4" name="Google Shape;124;p15"/>
          <p:cNvSpPr txBox="1"/>
          <p:nvPr/>
        </p:nvSpPr>
        <p:spPr>
          <a:xfrm>
            <a:off x="606299" y="1061021"/>
            <a:ext cx="33855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뉴스 등 방송 콘텐츠 </a:t>
            </a:r>
            <a:endParaRPr/>
          </a:p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실시간 자막 변환 기술 개발</a:t>
            </a:r>
            <a:endParaRPr/>
          </a:p>
        </p:txBody>
      </p:sp>
      <p:sp>
        <p:nvSpPr>
          <p:cNvPr id="125" name="Google Shape;125;p15"/>
          <p:cNvSpPr txBox="1"/>
          <p:nvPr/>
        </p:nvSpPr>
        <p:spPr>
          <a:xfrm>
            <a:off x="606299" y="1580281"/>
            <a:ext cx="294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AICC</a:t>
            </a:r>
            <a:endParaRPr/>
          </a:p>
        </p:txBody>
      </p:sp>
      <p:sp>
        <p:nvSpPr>
          <p:cNvPr id="126" name="Google Shape;126;p15"/>
          <p:cNvSpPr txBox="1"/>
          <p:nvPr/>
        </p:nvSpPr>
        <p:spPr>
          <a:xfrm>
            <a:off x="3720011" y="911311"/>
            <a:ext cx="1329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Overview</a:t>
            </a:r>
            <a:endParaRPr/>
          </a:p>
        </p:txBody>
      </p:sp>
      <p:sp>
        <p:nvSpPr>
          <p:cNvPr id="127" name="Google Shape;127;p15"/>
          <p:cNvSpPr txBox="1"/>
          <p:nvPr/>
        </p:nvSpPr>
        <p:spPr>
          <a:xfrm>
            <a:off x="3672392" y="1271149"/>
            <a:ext cx="1658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/>
              <a:t>STT</a:t>
            </a:r>
            <a:r>
              <a:rPr lang="en-US" sz="3199"/>
              <a:t>(Speech-To-Text)</a:t>
            </a:r>
            <a:r>
              <a:rPr b="1" lang="en-US" sz="5599"/>
              <a:t>란?</a:t>
            </a:r>
            <a:endParaRPr b="1"/>
          </a:p>
        </p:txBody>
      </p:sp>
      <p:sp>
        <p:nvSpPr>
          <p:cNvPr id="128" name="Google Shape;128;p15"/>
          <p:cNvSpPr txBox="1"/>
          <p:nvPr/>
        </p:nvSpPr>
        <p:spPr>
          <a:xfrm>
            <a:off x="3763626" y="2718950"/>
            <a:ext cx="13985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▶</a:t>
            </a:r>
            <a:r>
              <a:rPr b="0" i="0" lang="en-US" sz="2799" u="none" cap="none" strike="noStrike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7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STT(Speech-To-Text) 정의</a:t>
            </a:r>
            <a:endParaRPr/>
          </a:p>
        </p:txBody>
      </p:sp>
      <p:grpSp>
        <p:nvGrpSpPr>
          <p:cNvPr id="129" name="Google Shape;129;p15"/>
          <p:cNvGrpSpPr/>
          <p:nvPr/>
        </p:nvGrpSpPr>
        <p:grpSpPr>
          <a:xfrm>
            <a:off x="5394213" y="3400500"/>
            <a:ext cx="10378251" cy="2361650"/>
            <a:chOff x="4314350" y="3324300"/>
            <a:chExt cx="10378251" cy="2361650"/>
          </a:xfrm>
        </p:grpSpPr>
        <p:pic>
          <p:nvPicPr>
            <p:cNvPr id="130" name="Google Shape;130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314350" y="3324300"/>
              <a:ext cx="10378251" cy="236165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</p:pic>
        <p:cxnSp>
          <p:nvCxnSpPr>
            <p:cNvPr id="131" name="Google Shape;131;p15"/>
            <p:cNvCxnSpPr/>
            <p:nvPr/>
          </p:nvCxnSpPr>
          <p:spPr>
            <a:xfrm>
              <a:off x="4401800" y="4973825"/>
              <a:ext cx="10044600" cy="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2" name="Google Shape;132;p15"/>
            <p:cNvCxnSpPr/>
            <p:nvPr/>
          </p:nvCxnSpPr>
          <p:spPr>
            <a:xfrm flipH="1" rot="10800000">
              <a:off x="4401800" y="5208700"/>
              <a:ext cx="1182900" cy="57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33" name="Google Shape;133;p15"/>
          <p:cNvPicPr preferRelativeResize="0"/>
          <p:nvPr/>
        </p:nvPicPr>
        <p:blipFill rotWithShape="1">
          <a:blip r:embed="rId9">
            <a:alphaModFix/>
          </a:blip>
          <a:srcRect b="0" l="0" r="2190" t="0"/>
          <a:stretch/>
        </p:blipFill>
        <p:spPr>
          <a:xfrm>
            <a:off x="8093825" y="6141175"/>
            <a:ext cx="4624675" cy="33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5"/>
          <p:cNvSpPr/>
          <p:nvPr/>
        </p:nvSpPr>
        <p:spPr>
          <a:xfrm>
            <a:off x="5922729" y="7032025"/>
            <a:ext cx="1602300" cy="108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D5F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5"/>
          <p:cNvSpPr txBox="1"/>
          <p:nvPr/>
        </p:nvSpPr>
        <p:spPr>
          <a:xfrm>
            <a:off x="5318025" y="5725675"/>
            <a:ext cx="5584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출처: 위키백과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6"/>
          <p:cNvSpPr/>
          <p:nvPr/>
        </p:nvSpPr>
        <p:spPr>
          <a:xfrm>
            <a:off x="0" y="0"/>
            <a:ext cx="2893763" cy="10285714"/>
          </a:xfrm>
          <a:custGeom>
            <a:rect b="b" l="l" r="r" t="t"/>
            <a:pathLst>
              <a:path extrusionOk="0" h="10285714" w="2893763">
                <a:moveTo>
                  <a:pt x="0" y="0"/>
                </a:moveTo>
                <a:lnTo>
                  <a:pt x="2893763" y="0"/>
                </a:lnTo>
                <a:lnTo>
                  <a:pt x="2893763" y="10285714"/>
                </a:lnTo>
                <a:lnTo>
                  <a:pt x="0" y="10285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9" r="-29" t="0"/>
            </a:stretch>
          </a:blipFill>
          <a:ln>
            <a:noFill/>
          </a:ln>
        </p:spPr>
      </p:sp>
      <p:sp>
        <p:nvSpPr>
          <p:cNvPr id="141" name="Google Shape;141;p16"/>
          <p:cNvSpPr/>
          <p:nvPr/>
        </p:nvSpPr>
        <p:spPr>
          <a:xfrm>
            <a:off x="514859" y="846873"/>
            <a:ext cx="428694" cy="21429"/>
          </a:xfrm>
          <a:custGeom>
            <a:rect b="b" l="l" r="r" t="t"/>
            <a:pathLst>
              <a:path extrusionOk="0" h="21429" w="428694">
                <a:moveTo>
                  <a:pt x="0" y="0"/>
                </a:moveTo>
                <a:lnTo>
                  <a:pt x="428694" y="0"/>
                </a:lnTo>
                <a:lnTo>
                  <a:pt x="428694" y="21429"/>
                </a:lnTo>
                <a:lnTo>
                  <a:pt x="0" y="21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5238" l="0" r="0" t="-15229"/>
            </a:stretch>
          </a:blipFill>
          <a:ln>
            <a:noFill/>
          </a:ln>
        </p:spPr>
      </p:sp>
      <p:sp>
        <p:nvSpPr>
          <p:cNvPr id="142" name="Google Shape;142;p16"/>
          <p:cNvSpPr/>
          <p:nvPr/>
        </p:nvSpPr>
        <p:spPr>
          <a:xfrm>
            <a:off x="3763613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3" name="Google Shape;143;p16"/>
          <p:cNvSpPr/>
          <p:nvPr/>
        </p:nvSpPr>
        <p:spPr>
          <a:xfrm>
            <a:off x="3628571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aphicFrame>
        <p:nvGraphicFramePr>
          <p:cNvPr id="144" name="Google Shape;144;p16"/>
          <p:cNvGraphicFramePr/>
          <p:nvPr/>
        </p:nvGraphicFramePr>
        <p:xfrm>
          <a:off x="3243304" y="26236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{AF315827-3FDC-4AEE-BCD0-6DDAA80AB642}</a:tableStyleId>
              </a:tblPr>
              <a:tblGrid>
                <a:gridCol w="1580250"/>
                <a:gridCol w="4282075"/>
                <a:gridCol w="4374500"/>
                <a:gridCol w="4516775"/>
              </a:tblGrid>
              <a:tr h="1927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3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직전 주</a:t>
                      </a:r>
                      <a:endParaRPr b="1" sz="23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3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활동</a:t>
                      </a:r>
                      <a:endParaRPr b="1" sz="23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DED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-248285" lvl="1" marL="496571" marR="0" rtl="0" algn="l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AutoNum type="arabicPeriod"/>
                      </a:pPr>
                      <a:r>
                        <a:rPr lang="en-US" sz="2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상용 Solution 및 SOTA Model  Evaluation Metric(WER 등)  분석 마무리</a:t>
                      </a:r>
                      <a:endParaRPr sz="23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48285" lvl="1" marL="496571" marR="0" rtl="0" algn="l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300"/>
                        <a:buAutoNum type="arabicPeriod"/>
                      </a:pPr>
                      <a:r>
                        <a:rPr lang="en-US" sz="2300"/>
                        <a:t>연구 방향성 확정 (</a:t>
                      </a:r>
                      <a:r>
                        <a:rPr b="1" lang="en-US" sz="2300"/>
                        <a:t>Implementation</a:t>
                      </a:r>
                      <a:r>
                        <a:rPr lang="en-US" sz="2300"/>
                        <a:t> </a:t>
                      </a:r>
                      <a:r>
                        <a:rPr i="1" lang="en-US" sz="2300"/>
                        <a:t>vs</a:t>
                      </a:r>
                      <a:r>
                        <a:rPr lang="en-US" sz="2300"/>
                        <a:t> </a:t>
                      </a:r>
                      <a:r>
                        <a:rPr b="1" lang="en-US" sz="2300"/>
                        <a:t>Research</a:t>
                      </a:r>
                      <a:r>
                        <a:rPr lang="en-US" sz="2300"/>
                        <a:t>)</a:t>
                      </a:r>
                      <a:endParaRPr sz="2300"/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533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팀장 (박성준)</a:t>
                      </a:r>
                      <a:endParaRPr sz="1100" u="none" cap="none" strike="noStrike"/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팀원 1 (김기흥)</a:t>
                      </a:r>
                      <a:endParaRPr sz="1100" u="none" cap="none" strike="noStrike"/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팀원 2 (하은지)</a:t>
                      </a:r>
                      <a:endParaRPr sz="1100" u="none" cap="none" strike="noStrike"/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4298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3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직전 주</a:t>
                      </a:r>
                      <a:endParaRPr b="1" sz="23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3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활용내용</a:t>
                      </a:r>
                      <a:endParaRPr/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-205105" lvl="1" marL="410212" marR="0" rtl="0" algn="l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AutoNum type="arabicPeriod"/>
                      </a:pPr>
                      <a:r>
                        <a:rPr lang="en-US" sz="1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Watson,</a:t>
                      </a:r>
                      <a:r>
                        <a:rPr lang="en-US" sz="1900"/>
                        <a:t> whisper</a:t>
                      </a:r>
                      <a:r>
                        <a:rPr lang="en-US" sz="1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AI 등 상용 Solution Evaluation 결과 도출</a:t>
                      </a:r>
                      <a:endParaRPr sz="1100" u="none" cap="none" strike="noStrike"/>
                    </a:p>
                    <a:p>
                      <a:pPr indent="-273475" lvl="2" marL="820425" marR="0" rtl="0" algn="l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Char char="⚬"/>
                      </a:pPr>
                      <a:r>
                        <a:rPr lang="en-US" sz="1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Preprocessing Data</a:t>
                      </a:r>
                      <a:endParaRPr/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-205105" lvl="1" marL="410212" marR="0" rtl="0" algn="l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AutoNum type="arabicPeriod"/>
                      </a:pPr>
                      <a:r>
                        <a:rPr lang="en-US" sz="1900"/>
                        <a:t>Speech Recognition </a:t>
                      </a:r>
                      <a:r>
                        <a:rPr lang="en-US" sz="1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관련 SOTA Paper</a:t>
                      </a:r>
                      <a:r>
                        <a:rPr lang="en-US" sz="1900"/>
                        <a:t> / Model retraining 여부 조사</a:t>
                      </a:r>
                      <a:endParaRPr sz="1900"/>
                    </a:p>
                    <a:p>
                      <a:pPr indent="-205105" lvl="1" marL="410212" marR="0" rtl="0" algn="l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900"/>
                        <a:buAutoNum type="arabicPeriod"/>
                      </a:pPr>
                      <a:r>
                        <a:rPr lang="en-US" sz="1900"/>
                        <a:t>retraining 가능한 model(kaldi) 실험</a:t>
                      </a:r>
                      <a:endParaRPr/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-349250" lvl="0" marL="457200" rtl="0" algn="l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900"/>
                        <a:buAutoNum type="arabicPeriod"/>
                      </a:pPr>
                      <a:r>
                        <a:rPr lang="en-US" sz="1900">
                          <a:solidFill>
                            <a:schemeClr val="dk1"/>
                          </a:solidFill>
                        </a:rPr>
                        <a:t>원본 자막(.vtt) 정제작업</a:t>
                      </a:r>
                      <a:endParaRPr sz="1900"/>
                    </a:p>
                    <a:p>
                      <a:pPr indent="-349250" lvl="0" marL="457200" rtl="0" algn="l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AutoNum type="arabicPeriod"/>
                      </a:pPr>
                      <a:r>
                        <a:rPr lang="en-US" sz="1900">
                          <a:solidFill>
                            <a:schemeClr val="dk1"/>
                          </a:solidFill>
                        </a:rPr>
                        <a:t>retraining 가능한 Models Evaluation 결과 도출</a:t>
                      </a:r>
                      <a:endParaRPr sz="1900"/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45" name="Google Shape;145;p16"/>
          <p:cNvSpPr txBox="1"/>
          <p:nvPr/>
        </p:nvSpPr>
        <p:spPr>
          <a:xfrm>
            <a:off x="606299" y="1061021"/>
            <a:ext cx="33855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뉴스 등 방송 콘텐츠 </a:t>
            </a:r>
            <a:endParaRPr/>
          </a:p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실시간 자막 변환 기술 개발</a:t>
            </a:r>
            <a:endParaRPr/>
          </a:p>
        </p:txBody>
      </p:sp>
      <p:sp>
        <p:nvSpPr>
          <p:cNvPr id="146" name="Google Shape;146;p16"/>
          <p:cNvSpPr txBox="1"/>
          <p:nvPr/>
        </p:nvSpPr>
        <p:spPr>
          <a:xfrm>
            <a:off x="606299" y="1580281"/>
            <a:ext cx="294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AICC</a:t>
            </a:r>
            <a:endParaRPr/>
          </a:p>
        </p:txBody>
      </p:sp>
      <p:sp>
        <p:nvSpPr>
          <p:cNvPr id="147" name="Google Shape;147;p16"/>
          <p:cNvSpPr txBox="1"/>
          <p:nvPr/>
        </p:nvSpPr>
        <p:spPr>
          <a:xfrm>
            <a:off x="3796175" y="911300"/>
            <a:ext cx="842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Activity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8" name="Google Shape;148;p16"/>
          <p:cNvSpPr txBox="1"/>
          <p:nvPr/>
        </p:nvSpPr>
        <p:spPr>
          <a:xfrm>
            <a:off x="3672414" y="1347350"/>
            <a:ext cx="8805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전 주 </a:t>
            </a:r>
            <a:r>
              <a:rPr b="1" lang="en-US" sz="55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활동</a:t>
            </a:r>
            <a:endParaRPr sz="5599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/>
          <p:nvPr/>
        </p:nvSpPr>
        <p:spPr>
          <a:xfrm>
            <a:off x="3371429" y="2391069"/>
            <a:ext cx="14423809" cy="7471455"/>
          </a:xfrm>
          <a:custGeom>
            <a:rect b="b" l="l" r="r" t="t"/>
            <a:pathLst>
              <a:path extrusionOk="0" h="7471455" w="14423809">
                <a:moveTo>
                  <a:pt x="0" y="0"/>
                </a:moveTo>
                <a:lnTo>
                  <a:pt x="14423809" y="0"/>
                </a:lnTo>
                <a:lnTo>
                  <a:pt x="14423809" y="7471455"/>
                </a:lnTo>
                <a:lnTo>
                  <a:pt x="0" y="74714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9" l="0" r="0" t="-9"/>
            </a:stretch>
          </a:blipFill>
          <a:ln>
            <a:noFill/>
          </a:ln>
        </p:spPr>
      </p:sp>
      <p:sp>
        <p:nvSpPr>
          <p:cNvPr id="154" name="Google Shape;154;p17"/>
          <p:cNvSpPr/>
          <p:nvPr/>
        </p:nvSpPr>
        <p:spPr>
          <a:xfrm>
            <a:off x="0" y="0"/>
            <a:ext cx="2893763" cy="10285714"/>
          </a:xfrm>
          <a:custGeom>
            <a:rect b="b" l="l" r="r" t="t"/>
            <a:pathLst>
              <a:path extrusionOk="0" h="10285714" w="2893763">
                <a:moveTo>
                  <a:pt x="0" y="0"/>
                </a:moveTo>
                <a:lnTo>
                  <a:pt x="2893763" y="0"/>
                </a:lnTo>
                <a:lnTo>
                  <a:pt x="2893763" y="10285714"/>
                </a:lnTo>
                <a:lnTo>
                  <a:pt x="0" y="10285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9" r="-29" t="0"/>
            </a:stretch>
          </a:blipFill>
          <a:ln>
            <a:noFill/>
          </a:ln>
        </p:spPr>
      </p:sp>
      <p:sp>
        <p:nvSpPr>
          <p:cNvPr id="155" name="Google Shape;155;p17"/>
          <p:cNvSpPr/>
          <p:nvPr/>
        </p:nvSpPr>
        <p:spPr>
          <a:xfrm>
            <a:off x="514859" y="846873"/>
            <a:ext cx="428694" cy="21429"/>
          </a:xfrm>
          <a:custGeom>
            <a:rect b="b" l="l" r="r" t="t"/>
            <a:pathLst>
              <a:path extrusionOk="0" h="21429" w="428694">
                <a:moveTo>
                  <a:pt x="0" y="0"/>
                </a:moveTo>
                <a:lnTo>
                  <a:pt x="428694" y="0"/>
                </a:lnTo>
                <a:lnTo>
                  <a:pt x="428694" y="21429"/>
                </a:lnTo>
                <a:lnTo>
                  <a:pt x="0" y="21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5238" l="0" r="0" t="-15229"/>
            </a:stretch>
          </a:blipFill>
          <a:ln>
            <a:noFill/>
          </a:ln>
        </p:spPr>
      </p:sp>
      <p:sp>
        <p:nvSpPr>
          <p:cNvPr id="156" name="Google Shape;156;p17"/>
          <p:cNvSpPr/>
          <p:nvPr/>
        </p:nvSpPr>
        <p:spPr>
          <a:xfrm>
            <a:off x="3763613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7" name="Google Shape;157;p17"/>
          <p:cNvSpPr/>
          <p:nvPr/>
        </p:nvSpPr>
        <p:spPr>
          <a:xfrm>
            <a:off x="3628571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8" name="Google Shape;158;p17"/>
          <p:cNvSpPr txBox="1"/>
          <p:nvPr/>
        </p:nvSpPr>
        <p:spPr>
          <a:xfrm>
            <a:off x="929521" y="8352900"/>
            <a:ext cx="19164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0">
                <a:solidFill>
                  <a:srgbClr val="EDEDED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02</a:t>
            </a:r>
            <a:endParaRPr/>
          </a:p>
        </p:txBody>
      </p:sp>
      <p:sp>
        <p:nvSpPr>
          <p:cNvPr id="159" name="Google Shape;159;p17"/>
          <p:cNvSpPr txBox="1"/>
          <p:nvPr/>
        </p:nvSpPr>
        <p:spPr>
          <a:xfrm>
            <a:off x="606299" y="1061021"/>
            <a:ext cx="33855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뉴스 등 방송 콘텐츠 </a:t>
            </a:r>
            <a:endParaRPr/>
          </a:p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실시간 자막 변환 기술 개발</a:t>
            </a:r>
            <a:endParaRPr/>
          </a:p>
        </p:txBody>
      </p:sp>
      <p:sp>
        <p:nvSpPr>
          <p:cNvPr id="160" name="Google Shape;160;p17"/>
          <p:cNvSpPr txBox="1"/>
          <p:nvPr/>
        </p:nvSpPr>
        <p:spPr>
          <a:xfrm>
            <a:off x="606299" y="1580281"/>
            <a:ext cx="294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AICC</a:t>
            </a:r>
            <a:endParaRPr/>
          </a:p>
        </p:txBody>
      </p:sp>
      <p:sp>
        <p:nvSpPr>
          <p:cNvPr id="161" name="Google Shape;161;p17"/>
          <p:cNvSpPr txBox="1"/>
          <p:nvPr/>
        </p:nvSpPr>
        <p:spPr>
          <a:xfrm>
            <a:off x="3720011" y="911311"/>
            <a:ext cx="1329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Data Collection Process</a:t>
            </a:r>
            <a:endParaRPr/>
          </a:p>
        </p:txBody>
      </p:sp>
      <p:sp>
        <p:nvSpPr>
          <p:cNvPr id="162" name="Google Shape;162;p17"/>
          <p:cNvSpPr txBox="1"/>
          <p:nvPr/>
        </p:nvSpPr>
        <p:spPr>
          <a:xfrm>
            <a:off x="3672392" y="1271149"/>
            <a:ext cx="1658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599" u="none" cap="none" strike="noStrike">
                <a:solidFill>
                  <a:srgbClr val="000000"/>
                </a:solidFill>
              </a:rPr>
              <a:t>Data preprocessing</a:t>
            </a:r>
            <a:endParaRPr b="1"/>
          </a:p>
        </p:txBody>
      </p:sp>
      <p:sp>
        <p:nvSpPr>
          <p:cNvPr id="163" name="Google Shape;163;p17"/>
          <p:cNvSpPr txBox="1"/>
          <p:nvPr/>
        </p:nvSpPr>
        <p:spPr>
          <a:xfrm>
            <a:off x="3763626" y="2642750"/>
            <a:ext cx="13985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① [데이터 수집] Youtube 스크립트 </a:t>
            </a:r>
            <a:endParaRPr/>
          </a:p>
        </p:txBody>
      </p:sp>
      <p:pic>
        <p:nvPicPr>
          <p:cNvPr id="164" name="Google Shape;16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89838" y="3677174"/>
            <a:ext cx="12558423" cy="5291938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7"/>
          <p:cNvSpPr/>
          <p:nvPr/>
        </p:nvSpPr>
        <p:spPr>
          <a:xfrm>
            <a:off x="13324550" y="3592525"/>
            <a:ext cx="3463800" cy="5440800"/>
          </a:xfrm>
          <a:prstGeom prst="frame">
            <a:avLst>
              <a:gd fmla="val 3004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/>
          <p:nvPr/>
        </p:nvSpPr>
        <p:spPr>
          <a:xfrm>
            <a:off x="3371429" y="2391069"/>
            <a:ext cx="14423809" cy="7471455"/>
          </a:xfrm>
          <a:custGeom>
            <a:rect b="b" l="l" r="r" t="t"/>
            <a:pathLst>
              <a:path extrusionOk="0" h="7471455" w="14423809">
                <a:moveTo>
                  <a:pt x="0" y="0"/>
                </a:moveTo>
                <a:lnTo>
                  <a:pt x="14423809" y="0"/>
                </a:lnTo>
                <a:lnTo>
                  <a:pt x="14423809" y="7471455"/>
                </a:lnTo>
                <a:lnTo>
                  <a:pt x="0" y="74714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9" l="0" r="0" t="-9"/>
            </a:stretch>
          </a:blipFill>
          <a:ln>
            <a:noFill/>
          </a:ln>
        </p:spPr>
      </p:sp>
      <p:sp>
        <p:nvSpPr>
          <p:cNvPr id="171" name="Google Shape;171;p18"/>
          <p:cNvSpPr/>
          <p:nvPr/>
        </p:nvSpPr>
        <p:spPr>
          <a:xfrm>
            <a:off x="0" y="0"/>
            <a:ext cx="2893763" cy="10285714"/>
          </a:xfrm>
          <a:custGeom>
            <a:rect b="b" l="l" r="r" t="t"/>
            <a:pathLst>
              <a:path extrusionOk="0" h="10285714" w="2893763">
                <a:moveTo>
                  <a:pt x="0" y="0"/>
                </a:moveTo>
                <a:lnTo>
                  <a:pt x="2893763" y="0"/>
                </a:lnTo>
                <a:lnTo>
                  <a:pt x="2893763" y="10285714"/>
                </a:lnTo>
                <a:lnTo>
                  <a:pt x="0" y="10285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9" r="-29" t="0"/>
            </a:stretch>
          </a:blipFill>
          <a:ln>
            <a:noFill/>
          </a:ln>
        </p:spPr>
      </p:sp>
      <p:sp>
        <p:nvSpPr>
          <p:cNvPr id="172" name="Google Shape;172;p18"/>
          <p:cNvSpPr/>
          <p:nvPr/>
        </p:nvSpPr>
        <p:spPr>
          <a:xfrm>
            <a:off x="514859" y="846873"/>
            <a:ext cx="428694" cy="21429"/>
          </a:xfrm>
          <a:custGeom>
            <a:rect b="b" l="l" r="r" t="t"/>
            <a:pathLst>
              <a:path extrusionOk="0" h="21429" w="428694">
                <a:moveTo>
                  <a:pt x="0" y="0"/>
                </a:moveTo>
                <a:lnTo>
                  <a:pt x="428694" y="0"/>
                </a:lnTo>
                <a:lnTo>
                  <a:pt x="428694" y="21429"/>
                </a:lnTo>
                <a:lnTo>
                  <a:pt x="0" y="21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5238" l="0" r="0" t="-15229"/>
            </a:stretch>
          </a:blipFill>
          <a:ln>
            <a:noFill/>
          </a:ln>
        </p:spPr>
      </p:sp>
      <p:sp>
        <p:nvSpPr>
          <p:cNvPr id="173" name="Google Shape;173;p18"/>
          <p:cNvSpPr/>
          <p:nvPr/>
        </p:nvSpPr>
        <p:spPr>
          <a:xfrm>
            <a:off x="3763613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4" name="Google Shape;174;p18"/>
          <p:cNvSpPr/>
          <p:nvPr/>
        </p:nvSpPr>
        <p:spPr>
          <a:xfrm>
            <a:off x="3628571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5" name="Google Shape;175;p18"/>
          <p:cNvSpPr txBox="1"/>
          <p:nvPr/>
        </p:nvSpPr>
        <p:spPr>
          <a:xfrm>
            <a:off x="929521" y="8352900"/>
            <a:ext cx="19164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0">
                <a:solidFill>
                  <a:srgbClr val="EDEDED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03</a:t>
            </a:r>
            <a:endParaRPr/>
          </a:p>
        </p:txBody>
      </p:sp>
      <p:sp>
        <p:nvSpPr>
          <p:cNvPr id="176" name="Google Shape;176;p18"/>
          <p:cNvSpPr txBox="1"/>
          <p:nvPr/>
        </p:nvSpPr>
        <p:spPr>
          <a:xfrm>
            <a:off x="606299" y="1061021"/>
            <a:ext cx="33855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뉴스 등 방송 콘텐츠 </a:t>
            </a:r>
            <a:endParaRPr/>
          </a:p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실시간 자막 변환 기술 개발</a:t>
            </a:r>
            <a:endParaRPr/>
          </a:p>
        </p:txBody>
      </p:sp>
      <p:sp>
        <p:nvSpPr>
          <p:cNvPr id="177" name="Google Shape;177;p18"/>
          <p:cNvSpPr txBox="1"/>
          <p:nvPr/>
        </p:nvSpPr>
        <p:spPr>
          <a:xfrm>
            <a:off x="606299" y="1580281"/>
            <a:ext cx="294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AICC</a:t>
            </a:r>
            <a:endParaRPr/>
          </a:p>
        </p:txBody>
      </p:sp>
      <p:sp>
        <p:nvSpPr>
          <p:cNvPr id="178" name="Google Shape;178;p18"/>
          <p:cNvSpPr txBox="1"/>
          <p:nvPr/>
        </p:nvSpPr>
        <p:spPr>
          <a:xfrm>
            <a:off x="3720011" y="911311"/>
            <a:ext cx="1329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Data Collection Process</a:t>
            </a:r>
            <a:endParaRPr/>
          </a:p>
        </p:txBody>
      </p:sp>
      <p:sp>
        <p:nvSpPr>
          <p:cNvPr id="179" name="Google Shape;179;p18"/>
          <p:cNvSpPr txBox="1"/>
          <p:nvPr/>
        </p:nvSpPr>
        <p:spPr>
          <a:xfrm>
            <a:off x="3672392" y="1271149"/>
            <a:ext cx="1658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599" u="none" cap="none" strike="noStrike">
                <a:solidFill>
                  <a:srgbClr val="000000"/>
                </a:solidFill>
              </a:rPr>
              <a:t>Data preprocessing</a:t>
            </a:r>
            <a:endParaRPr b="1"/>
          </a:p>
        </p:txBody>
      </p:sp>
      <p:sp>
        <p:nvSpPr>
          <p:cNvPr id="180" name="Google Shape;180;p18"/>
          <p:cNvSpPr txBox="1"/>
          <p:nvPr/>
        </p:nvSpPr>
        <p:spPr>
          <a:xfrm>
            <a:off x="3763626" y="2642750"/>
            <a:ext cx="13985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② 수집한 데이터 내 타임 스탬프 및 특수 문자(ex: ♪ </a:t>
            </a:r>
            <a:r>
              <a:rPr lang="en-US" sz="27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··</a:t>
            </a:r>
            <a:r>
              <a:rPr lang="en-US" sz="27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·) 제거 </a:t>
            </a:r>
            <a:endParaRPr/>
          </a:p>
        </p:txBody>
      </p:sp>
      <p:pic>
        <p:nvPicPr>
          <p:cNvPr id="181" name="Google Shape;181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0049" y="3756050"/>
            <a:ext cx="6058001" cy="551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/>
          <p:nvPr/>
        </p:nvSpPr>
        <p:spPr>
          <a:xfrm>
            <a:off x="3371429" y="2391069"/>
            <a:ext cx="14423809" cy="7471455"/>
          </a:xfrm>
          <a:custGeom>
            <a:rect b="b" l="l" r="r" t="t"/>
            <a:pathLst>
              <a:path extrusionOk="0" h="7471455" w="14423809">
                <a:moveTo>
                  <a:pt x="0" y="0"/>
                </a:moveTo>
                <a:lnTo>
                  <a:pt x="14423809" y="0"/>
                </a:lnTo>
                <a:lnTo>
                  <a:pt x="14423809" y="7471455"/>
                </a:lnTo>
                <a:lnTo>
                  <a:pt x="0" y="74714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9" l="0" r="0" t="-9"/>
            </a:stretch>
          </a:blipFill>
          <a:ln>
            <a:noFill/>
          </a:ln>
        </p:spPr>
      </p:sp>
      <p:sp>
        <p:nvSpPr>
          <p:cNvPr id="187" name="Google Shape;187;p19"/>
          <p:cNvSpPr/>
          <p:nvPr/>
        </p:nvSpPr>
        <p:spPr>
          <a:xfrm>
            <a:off x="0" y="0"/>
            <a:ext cx="2893763" cy="10285714"/>
          </a:xfrm>
          <a:custGeom>
            <a:rect b="b" l="l" r="r" t="t"/>
            <a:pathLst>
              <a:path extrusionOk="0" h="10285714" w="2893763">
                <a:moveTo>
                  <a:pt x="0" y="0"/>
                </a:moveTo>
                <a:lnTo>
                  <a:pt x="2893763" y="0"/>
                </a:lnTo>
                <a:lnTo>
                  <a:pt x="2893763" y="10285714"/>
                </a:lnTo>
                <a:lnTo>
                  <a:pt x="0" y="10285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9" r="-29" t="0"/>
            </a:stretch>
          </a:blipFill>
          <a:ln>
            <a:noFill/>
          </a:ln>
        </p:spPr>
      </p:sp>
      <p:sp>
        <p:nvSpPr>
          <p:cNvPr id="188" name="Google Shape;188;p19"/>
          <p:cNvSpPr/>
          <p:nvPr/>
        </p:nvSpPr>
        <p:spPr>
          <a:xfrm>
            <a:off x="514859" y="846873"/>
            <a:ext cx="428694" cy="21429"/>
          </a:xfrm>
          <a:custGeom>
            <a:rect b="b" l="l" r="r" t="t"/>
            <a:pathLst>
              <a:path extrusionOk="0" h="21429" w="428694">
                <a:moveTo>
                  <a:pt x="0" y="0"/>
                </a:moveTo>
                <a:lnTo>
                  <a:pt x="428694" y="0"/>
                </a:lnTo>
                <a:lnTo>
                  <a:pt x="428694" y="21429"/>
                </a:lnTo>
                <a:lnTo>
                  <a:pt x="0" y="21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5238" l="0" r="0" t="-15229"/>
            </a:stretch>
          </a:blipFill>
          <a:ln>
            <a:noFill/>
          </a:ln>
        </p:spPr>
      </p:sp>
      <p:sp>
        <p:nvSpPr>
          <p:cNvPr id="189" name="Google Shape;189;p19"/>
          <p:cNvSpPr/>
          <p:nvPr/>
        </p:nvSpPr>
        <p:spPr>
          <a:xfrm>
            <a:off x="3763613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0" name="Google Shape;190;p19"/>
          <p:cNvSpPr/>
          <p:nvPr/>
        </p:nvSpPr>
        <p:spPr>
          <a:xfrm>
            <a:off x="3628571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1" name="Google Shape;191;p19"/>
          <p:cNvSpPr txBox="1"/>
          <p:nvPr/>
        </p:nvSpPr>
        <p:spPr>
          <a:xfrm>
            <a:off x="929521" y="8352900"/>
            <a:ext cx="19164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0">
                <a:solidFill>
                  <a:srgbClr val="EDEDED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04</a:t>
            </a:r>
            <a:endParaRPr/>
          </a:p>
        </p:txBody>
      </p:sp>
      <p:sp>
        <p:nvSpPr>
          <p:cNvPr id="192" name="Google Shape;192;p19"/>
          <p:cNvSpPr txBox="1"/>
          <p:nvPr/>
        </p:nvSpPr>
        <p:spPr>
          <a:xfrm>
            <a:off x="606299" y="1061021"/>
            <a:ext cx="33855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뉴스 등 방송 콘텐츠 </a:t>
            </a:r>
            <a:endParaRPr/>
          </a:p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실시간 자막 변환 기술 개발</a:t>
            </a:r>
            <a:endParaRPr/>
          </a:p>
        </p:txBody>
      </p:sp>
      <p:sp>
        <p:nvSpPr>
          <p:cNvPr id="193" name="Google Shape;193;p19"/>
          <p:cNvSpPr txBox="1"/>
          <p:nvPr/>
        </p:nvSpPr>
        <p:spPr>
          <a:xfrm>
            <a:off x="606299" y="1580281"/>
            <a:ext cx="294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AICC</a:t>
            </a:r>
            <a:endParaRPr/>
          </a:p>
        </p:txBody>
      </p:sp>
      <p:sp>
        <p:nvSpPr>
          <p:cNvPr id="194" name="Google Shape;194;p19"/>
          <p:cNvSpPr txBox="1"/>
          <p:nvPr/>
        </p:nvSpPr>
        <p:spPr>
          <a:xfrm>
            <a:off x="3720011" y="911311"/>
            <a:ext cx="1329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Data Collection Process</a:t>
            </a:r>
            <a:endParaRPr/>
          </a:p>
        </p:txBody>
      </p:sp>
      <p:sp>
        <p:nvSpPr>
          <p:cNvPr id="195" name="Google Shape;195;p19"/>
          <p:cNvSpPr txBox="1"/>
          <p:nvPr/>
        </p:nvSpPr>
        <p:spPr>
          <a:xfrm>
            <a:off x="3672392" y="1271149"/>
            <a:ext cx="1658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599" u="none" cap="none" strike="noStrike">
                <a:solidFill>
                  <a:srgbClr val="000000"/>
                </a:solidFill>
              </a:rPr>
              <a:t>Data preprocessing</a:t>
            </a:r>
            <a:endParaRPr b="1"/>
          </a:p>
        </p:txBody>
      </p:sp>
      <p:sp>
        <p:nvSpPr>
          <p:cNvPr id="196" name="Google Shape;196;p19"/>
          <p:cNvSpPr txBox="1"/>
          <p:nvPr/>
        </p:nvSpPr>
        <p:spPr>
          <a:xfrm>
            <a:off x="3763626" y="2642750"/>
            <a:ext cx="13985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③ Part별로 나눠진 Data 파일 하나로 병합   </a:t>
            </a:r>
            <a:endParaRPr/>
          </a:p>
        </p:txBody>
      </p:sp>
      <p:pic>
        <p:nvPicPr>
          <p:cNvPr id="197" name="Google Shape;197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35375" y="4218850"/>
            <a:ext cx="10867351" cy="11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9"/>
          <p:cNvSpPr/>
          <p:nvPr/>
        </p:nvSpPr>
        <p:spPr>
          <a:xfrm rot="5400000">
            <a:off x="9422727" y="5741128"/>
            <a:ext cx="1215000" cy="14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D5FD8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13637" y="7600150"/>
            <a:ext cx="10723074" cy="6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/>
          <p:nvPr/>
        </p:nvSpPr>
        <p:spPr>
          <a:xfrm>
            <a:off x="3371429" y="2391069"/>
            <a:ext cx="14423809" cy="7471455"/>
          </a:xfrm>
          <a:custGeom>
            <a:rect b="b" l="l" r="r" t="t"/>
            <a:pathLst>
              <a:path extrusionOk="0" h="7471455" w="14423809">
                <a:moveTo>
                  <a:pt x="0" y="0"/>
                </a:moveTo>
                <a:lnTo>
                  <a:pt x="14423809" y="0"/>
                </a:lnTo>
                <a:lnTo>
                  <a:pt x="14423809" y="7471455"/>
                </a:lnTo>
                <a:lnTo>
                  <a:pt x="0" y="74714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9" l="0" r="0" t="-9"/>
            </a:stretch>
          </a:blipFill>
          <a:ln>
            <a:noFill/>
          </a:ln>
        </p:spPr>
      </p:sp>
      <p:sp>
        <p:nvSpPr>
          <p:cNvPr id="205" name="Google Shape;205;p20"/>
          <p:cNvSpPr/>
          <p:nvPr/>
        </p:nvSpPr>
        <p:spPr>
          <a:xfrm>
            <a:off x="0" y="0"/>
            <a:ext cx="2893763" cy="10285714"/>
          </a:xfrm>
          <a:custGeom>
            <a:rect b="b" l="l" r="r" t="t"/>
            <a:pathLst>
              <a:path extrusionOk="0" h="10285714" w="2893763">
                <a:moveTo>
                  <a:pt x="0" y="0"/>
                </a:moveTo>
                <a:lnTo>
                  <a:pt x="2893763" y="0"/>
                </a:lnTo>
                <a:lnTo>
                  <a:pt x="2893763" y="10285714"/>
                </a:lnTo>
                <a:lnTo>
                  <a:pt x="0" y="10285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9" r="-29" t="0"/>
            </a:stretch>
          </a:blipFill>
          <a:ln>
            <a:noFill/>
          </a:ln>
        </p:spPr>
      </p:sp>
      <p:sp>
        <p:nvSpPr>
          <p:cNvPr id="206" name="Google Shape;206;p20"/>
          <p:cNvSpPr/>
          <p:nvPr/>
        </p:nvSpPr>
        <p:spPr>
          <a:xfrm>
            <a:off x="514859" y="846873"/>
            <a:ext cx="428694" cy="21429"/>
          </a:xfrm>
          <a:custGeom>
            <a:rect b="b" l="l" r="r" t="t"/>
            <a:pathLst>
              <a:path extrusionOk="0" h="21429" w="428694">
                <a:moveTo>
                  <a:pt x="0" y="0"/>
                </a:moveTo>
                <a:lnTo>
                  <a:pt x="428694" y="0"/>
                </a:lnTo>
                <a:lnTo>
                  <a:pt x="428694" y="21429"/>
                </a:lnTo>
                <a:lnTo>
                  <a:pt x="0" y="21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5238" l="0" r="0" t="-15229"/>
            </a:stretch>
          </a:blipFill>
          <a:ln>
            <a:noFill/>
          </a:ln>
        </p:spPr>
      </p:sp>
      <p:sp>
        <p:nvSpPr>
          <p:cNvPr id="207" name="Google Shape;207;p20"/>
          <p:cNvSpPr/>
          <p:nvPr/>
        </p:nvSpPr>
        <p:spPr>
          <a:xfrm>
            <a:off x="3763613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8" name="Google Shape;208;p20"/>
          <p:cNvSpPr/>
          <p:nvPr/>
        </p:nvSpPr>
        <p:spPr>
          <a:xfrm>
            <a:off x="3628571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9" name="Google Shape;209;p20"/>
          <p:cNvSpPr txBox="1"/>
          <p:nvPr/>
        </p:nvSpPr>
        <p:spPr>
          <a:xfrm>
            <a:off x="929535" y="8352897"/>
            <a:ext cx="30426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0">
                <a:solidFill>
                  <a:srgbClr val="EDEDED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05</a:t>
            </a:r>
            <a:endParaRPr/>
          </a:p>
        </p:txBody>
      </p:sp>
      <p:sp>
        <p:nvSpPr>
          <p:cNvPr id="210" name="Google Shape;210;p20"/>
          <p:cNvSpPr txBox="1"/>
          <p:nvPr/>
        </p:nvSpPr>
        <p:spPr>
          <a:xfrm>
            <a:off x="606299" y="1061021"/>
            <a:ext cx="33855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뉴스 등 방송 콘텐츠 </a:t>
            </a:r>
            <a:endParaRPr/>
          </a:p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실시간 자막 변환 기술 개발</a:t>
            </a:r>
            <a:endParaRPr/>
          </a:p>
        </p:txBody>
      </p:sp>
      <p:sp>
        <p:nvSpPr>
          <p:cNvPr id="211" name="Google Shape;211;p20"/>
          <p:cNvSpPr txBox="1"/>
          <p:nvPr/>
        </p:nvSpPr>
        <p:spPr>
          <a:xfrm>
            <a:off x="606299" y="1580281"/>
            <a:ext cx="294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AICC</a:t>
            </a:r>
            <a:endParaRPr/>
          </a:p>
        </p:txBody>
      </p:sp>
      <p:sp>
        <p:nvSpPr>
          <p:cNvPr id="212" name="Google Shape;212;p20"/>
          <p:cNvSpPr txBox="1"/>
          <p:nvPr/>
        </p:nvSpPr>
        <p:spPr>
          <a:xfrm>
            <a:off x="3720011" y="911311"/>
            <a:ext cx="1329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Solution Experiment</a:t>
            </a:r>
            <a:endParaRPr/>
          </a:p>
        </p:txBody>
      </p:sp>
      <p:sp>
        <p:nvSpPr>
          <p:cNvPr id="213" name="Google Shape;213;p20"/>
          <p:cNvSpPr txBox="1"/>
          <p:nvPr/>
        </p:nvSpPr>
        <p:spPr>
          <a:xfrm>
            <a:off x="3672392" y="1271149"/>
            <a:ext cx="1658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latin typeface="Calibri"/>
                <a:ea typeface="Calibri"/>
                <a:cs typeface="Calibri"/>
                <a:sym typeface="Calibri"/>
              </a:rPr>
              <a:t>OpenAI Whisper</a:t>
            </a:r>
            <a:endParaRPr b="1"/>
          </a:p>
        </p:txBody>
      </p:sp>
      <p:sp>
        <p:nvSpPr>
          <p:cNvPr id="214" name="Google Shape;214;p20"/>
          <p:cNvSpPr txBox="1"/>
          <p:nvPr/>
        </p:nvSpPr>
        <p:spPr>
          <a:xfrm>
            <a:off x="3763626" y="8808175"/>
            <a:ext cx="139851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Parameter Size</a:t>
            </a:r>
            <a:r>
              <a:rPr lang="en-US" sz="24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에 따라 5가지 Model이 존재</a:t>
            </a:r>
            <a:endParaRPr sz="1100"/>
          </a:p>
        </p:txBody>
      </p:sp>
      <p:grpSp>
        <p:nvGrpSpPr>
          <p:cNvPr id="215" name="Google Shape;215;p20"/>
          <p:cNvGrpSpPr/>
          <p:nvPr/>
        </p:nvGrpSpPr>
        <p:grpSpPr>
          <a:xfrm>
            <a:off x="4310615" y="4978300"/>
            <a:ext cx="12603649" cy="3603200"/>
            <a:chOff x="4310615" y="4396650"/>
            <a:chExt cx="12603649" cy="3603200"/>
          </a:xfrm>
        </p:grpSpPr>
        <p:pic>
          <p:nvPicPr>
            <p:cNvPr id="216" name="Google Shape;216;p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310615" y="4396650"/>
              <a:ext cx="12603649" cy="3603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" name="Google Shape;217;p20"/>
            <p:cNvSpPr/>
            <p:nvPr/>
          </p:nvSpPr>
          <p:spPr>
            <a:xfrm>
              <a:off x="4346625" y="7296100"/>
              <a:ext cx="12522300" cy="631500"/>
            </a:xfrm>
            <a:prstGeom prst="rect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8" name="Google Shape;218;p20"/>
          <p:cNvSpPr txBox="1"/>
          <p:nvPr/>
        </p:nvSpPr>
        <p:spPr>
          <a:xfrm>
            <a:off x="3763626" y="9235325"/>
            <a:ext cx="13985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실험 모델[2] : </a:t>
            </a:r>
            <a:r>
              <a:rPr b="1" lang="en-US" sz="2799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Small</a:t>
            </a:r>
            <a:r>
              <a:rPr b="1" lang="en-US" sz="27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7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</a:t>
            </a:r>
            <a:r>
              <a:rPr b="1" lang="en-US" sz="27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/ </a:t>
            </a:r>
            <a:r>
              <a:rPr b="1" lang="en-US" sz="2799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Large</a:t>
            </a:r>
            <a:r>
              <a:rPr b="1" lang="en-US" sz="27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7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</a:t>
            </a:r>
            <a:endParaRPr/>
          </a:p>
        </p:txBody>
      </p:sp>
      <p:grpSp>
        <p:nvGrpSpPr>
          <p:cNvPr id="219" name="Google Shape;219;p20"/>
          <p:cNvGrpSpPr/>
          <p:nvPr/>
        </p:nvGrpSpPr>
        <p:grpSpPr>
          <a:xfrm>
            <a:off x="4310500" y="3566000"/>
            <a:ext cx="12603600" cy="1261800"/>
            <a:chOff x="4310500" y="3566000"/>
            <a:chExt cx="12603600" cy="1261800"/>
          </a:xfrm>
        </p:grpSpPr>
        <p:sp>
          <p:nvSpPr>
            <p:cNvPr id="220" name="Google Shape;220;p20"/>
            <p:cNvSpPr/>
            <p:nvPr/>
          </p:nvSpPr>
          <p:spPr>
            <a:xfrm>
              <a:off x="4310500" y="3566000"/>
              <a:ext cx="12603600" cy="1261800"/>
            </a:xfrm>
            <a:prstGeom prst="flowChartAlternateProcess">
              <a:avLst/>
            </a:prstGeom>
            <a:solidFill>
              <a:schemeClr val="lt1"/>
            </a:solidFill>
            <a:ln cap="flat" cmpd="sng" w="28575">
              <a:solidFill>
                <a:srgbClr val="6D5F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1" name="Google Shape;221;p20"/>
            <p:cNvGrpSpPr/>
            <p:nvPr/>
          </p:nvGrpSpPr>
          <p:grpSpPr>
            <a:xfrm>
              <a:off x="4724397" y="3790400"/>
              <a:ext cx="11798716" cy="861900"/>
              <a:chOff x="4459558" y="5695850"/>
              <a:chExt cx="11798716" cy="861900"/>
            </a:xfrm>
          </p:grpSpPr>
          <p:sp>
            <p:nvSpPr>
              <p:cNvPr id="222" name="Google Shape;222;p20"/>
              <p:cNvSpPr txBox="1"/>
              <p:nvPr/>
            </p:nvSpPr>
            <p:spPr>
              <a:xfrm>
                <a:off x="4459558" y="5911400"/>
                <a:ext cx="3385500" cy="43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2000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799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PreProcessing Data</a:t>
                </a:r>
                <a:endParaRPr sz="2799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23" name="Google Shape;223;p20"/>
              <p:cNvSpPr/>
              <p:nvPr/>
            </p:nvSpPr>
            <p:spPr>
              <a:xfrm>
                <a:off x="8213250" y="5695850"/>
                <a:ext cx="289800" cy="861900"/>
              </a:xfrm>
              <a:prstGeom prst="chevron">
                <a:avLst>
                  <a:gd fmla="val 50000" name="adj"/>
                </a:avLst>
              </a:prstGeom>
              <a:solidFill>
                <a:srgbClr val="6D5F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20"/>
              <p:cNvSpPr txBox="1"/>
              <p:nvPr/>
            </p:nvSpPr>
            <p:spPr>
              <a:xfrm>
                <a:off x="9063599" y="5896400"/>
                <a:ext cx="2610900" cy="43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2000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799">
                    <a:solidFill>
                      <a:schemeClr val="lt1"/>
                    </a:solidFill>
                    <a:highlight>
                      <a:srgbClr val="6D5FD8"/>
                    </a:highlight>
                    <a:latin typeface="Helvetica Neue"/>
                    <a:ea typeface="Helvetica Neue"/>
                    <a:cs typeface="Helvetica Neue"/>
                    <a:sym typeface="Helvetica Neue"/>
                  </a:rPr>
                  <a:t>Whisper Model</a:t>
                </a:r>
                <a:endParaRPr b="1" sz="2799">
                  <a:solidFill>
                    <a:schemeClr val="lt1"/>
                  </a:solidFill>
                  <a:highlight>
                    <a:srgbClr val="6D5FD8"/>
                  </a:highlight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25" name="Google Shape;225;p20"/>
              <p:cNvSpPr/>
              <p:nvPr/>
            </p:nvSpPr>
            <p:spPr>
              <a:xfrm>
                <a:off x="12423488" y="5695850"/>
                <a:ext cx="289800" cy="861900"/>
              </a:xfrm>
              <a:prstGeom prst="chevron">
                <a:avLst>
                  <a:gd fmla="val 50000" name="adj"/>
                </a:avLst>
              </a:prstGeom>
              <a:solidFill>
                <a:srgbClr val="6D5F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20"/>
              <p:cNvSpPr txBox="1"/>
              <p:nvPr/>
            </p:nvSpPr>
            <p:spPr>
              <a:xfrm>
                <a:off x="13462274" y="5911400"/>
                <a:ext cx="2796000" cy="43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2000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799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STT Data</a:t>
                </a:r>
                <a:endParaRPr sz="2799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sp>
        <p:nvSpPr>
          <p:cNvPr id="227" name="Google Shape;227;p20"/>
          <p:cNvSpPr txBox="1"/>
          <p:nvPr/>
        </p:nvSpPr>
        <p:spPr>
          <a:xfrm>
            <a:off x="3864123" y="2906600"/>
            <a:ext cx="1249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③ Whisper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"/>
          <p:cNvSpPr/>
          <p:nvPr/>
        </p:nvSpPr>
        <p:spPr>
          <a:xfrm>
            <a:off x="3333379" y="2391069"/>
            <a:ext cx="14423809" cy="7471455"/>
          </a:xfrm>
          <a:custGeom>
            <a:rect b="b" l="l" r="r" t="t"/>
            <a:pathLst>
              <a:path extrusionOk="0" h="7471455" w="14423809">
                <a:moveTo>
                  <a:pt x="0" y="0"/>
                </a:moveTo>
                <a:lnTo>
                  <a:pt x="14423809" y="0"/>
                </a:lnTo>
                <a:lnTo>
                  <a:pt x="14423809" y="7471455"/>
                </a:lnTo>
                <a:lnTo>
                  <a:pt x="0" y="74714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9" l="0" r="0" t="-9"/>
            </a:stretch>
          </a:blipFill>
          <a:ln>
            <a:noFill/>
          </a:ln>
        </p:spPr>
      </p:sp>
      <p:sp>
        <p:nvSpPr>
          <p:cNvPr id="233" name="Google Shape;233;p21"/>
          <p:cNvSpPr/>
          <p:nvPr/>
        </p:nvSpPr>
        <p:spPr>
          <a:xfrm rot="5400000">
            <a:off x="13640200" y="4263825"/>
            <a:ext cx="2627100" cy="1947000"/>
          </a:xfrm>
          <a:prstGeom prst="rightArrowCallout">
            <a:avLst>
              <a:gd fmla="val 36126" name="adj1"/>
              <a:gd fmla="val 38153" name="adj2"/>
              <a:gd fmla="val 25000" name="adj3"/>
              <a:gd fmla="val 29096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1"/>
          <p:cNvSpPr/>
          <p:nvPr/>
        </p:nvSpPr>
        <p:spPr>
          <a:xfrm>
            <a:off x="0" y="0"/>
            <a:ext cx="2893763" cy="10285714"/>
          </a:xfrm>
          <a:custGeom>
            <a:rect b="b" l="l" r="r" t="t"/>
            <a:pathLst>
              <a:path extrusionOk="0" h="10285714" w="2893763">
                <a:moveTo>
                  <a:pt x="0" y="0"/>
                </a:moveTo>
                <a:lnTo>
                  <a:pt x="2893763" y="0"/>
                </a:lnTo>
                <a:lnTo>
                  <a:pt x="2893763" y="10285714"/>
                </a:lnTo>
                <a:lnTo>
                  <a:pt x="0" y="10285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9" r="-29" t="0"/>
            </a:stretch>
          </a:blipFill>
          <a:ln>
            <a:noFill/>
          </a:ln>
        </p:spPr>
      </p:sp>
      <p:sp>
        <p:nvSpPr>
          <p:cNvPr id="235" name="Google Shape;235;p21"/>
          <p:cNvSpPr/>
          <p:nvPr/>
        </p:nvSpPr>
        <p:spPr>
          <a:xfrm>
            <a:off x="514859" y="846873"/>
            <a:ext cx="428694" cy="21429"/>
          </a:xfrm>
          <a:custGeom>
            <a:rect b="b" l="l" r="r" t="t"/>
            <a:pathLst>
              <a:path extrusionOk="0" h="21429" w="428694">
                <a:moveTo>
                  <a:pt x="0" y="0"/>
                </a:moveTo>
                <a:lnTo>
                  <a:pt x="428694" y="0"/>
                </a:lnTo>
                <a:lnTo>
                  <a:pt x="428694" y="21429"/>
                </a:lnTo>
                <a:lnTo>
                  <a:pt x="0" y="21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5238" l="0" r="0" t="-15229"/>
            </a:stretch>
          </a:blipFill>
          <a:ln>
            <a:noFill/>
          </a:ln>
        </p:spPr>
      </p:sp>
      <p:sp>
        <p:nvSpPr>
          <p:cNvPr id="236" name="Google Shape;236;p21"/>
          <p:cNvSpPr/>
          <p:nvPr/>
        </p:nvSpPr>
        <p:spPr>
          <a:xfrm>
            <a:off x="3763613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7" name="Google Shape;237;p21"/>
          <p:cNvSpPr/>
          <p:nvPr/>
        </p:nvSpPr>
        <p:spPr>
          <a:xfrm>
            <a:off x="3628571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8" name="Google Shape;238;p21"/>
          <p:cNvSpPr txBox="1"/>
          <p:nvPr/>
        </p:nvSpPr>
        <p:spPr>
          <a:xfrm>
            <a:off x="929535" y="8352897"/>
            <a:ext cx="30426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0">
                <a:solidFill>
                  <a:srgbClr val="EDEDED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06</a:t>
            </a:r>
            <a:endParaRPr/>
          </a:p>
        </p:txBody>
      </p:sp>
      <p:sp>
        <p:nvSpPr>
          <p:cNvPr id="239" name="Google Shape;239;p21"/>
          <p:cNvSpPr txBox="1"/>
          <p:nvPr/>
        </p:nvSpPr>
        <p:spPr>
          <a:xfrm>
            <a:off x="606299" y="1061021"/>
            <a:ext cx="33855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뉴스 등 방송 콘텐츠 </a:t>
            </a:r>
            <a:endParaRPr/>
          </a:p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실시간 자막 변환 기술 개발</a:t>
            </a:r>
            <a:endParaRPr/>
          </a:p>
        </p:txBody>
      </p:sp>
      <p:sp>
        <p:nvSpPr>
          <p:cNvPr id="240" name="Google Shape;240;p21"/>
          <p:cNvSpPr txBox="1"/>
          <p:nvPr/>
        </p:nvSpPr>
        <p:spPr>
          <a:xfrm>
            <a:off x="606299" y="1580281"/>
            <a:ext cx="294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AICC</a:t>
            </a:r>
            <a:endParaRPr/>
          </a:p>
        </p:txBody>
      </p:sp>
      <p:sp>
        <p:nvSpPr>
          <p:cNvPr id="241" name="Google Shape;241;p21"/>
          <p:cNvSpPr txBox="1"/>
          <p:nvPr/>
        </p:nvSpPr>
        <p:spPr>
          <a:xfrm>
            <a:off x="3720011" y="911311"/>
            <a:ext cx="1329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Solution Experiment</a:t>
            </a:r>
            <a:endParaRPr/>
          </a:p>
        </p:txBody>
      </p:sp>
      <p:sp>
        <p:nvSpPr>
          <p:cNvPr id="242" name="Google Shape;242;p21"/>
          <p:cNvSpPr txBox="1"/>
          <p:nvPr/>
        </p:nvSpPr>
        <p:spPr>
          <a:xfrm>
            <a:off x="3672392" y="1271149"/>
            <a:ext cx="1658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latin typeface="Calibri"/>
                <a:ea typeface="Calibri"/>
                <a:cs typeface="Calibri"/>
                <a:sym typeface="Calibri"/>
              </a:rPr>
              <a:t>OpenAI Whisper</a:t>
            </a:r>
            <a:endParaRPr b="1"/>
          </a:p>
        </p:txBody>
      </p:sp>
      <p:sp>
        <p:nvSpPr>
          <p:cNvPr id="243" name="Google Shape;243;p21"/>
          <p:cNvSpPr txBox="1"/>
          <p:nvPr/>
        </p:nvSpPr>
        <p:spPr>
          <a:xfrm>
            <a:off x="3864123" y="2906600"/>
            <a:ext cx="1249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Whisper </a:t>
            </a:r>
            <a:r>
              <a:rPr b="1" lang="en-US" sz="2799">
                <a:solidFill>
                  <a:srgbClr val="373737"/>
                </a:solidFill>
                <a:highlight>
                  <a:srgbClr val="F4CC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Large</a:t>
            </a:r>
            <a:r>
              <a:rPr lang="en-US" sz="27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Model</a:t>
            </a:r>
            <a:endParaRPr/>
          </a:p>
        </p:txBody>
      </p:sp>
      <p:grpSp>
        <p:nvGrpSpPr>
          <p:cNvPr id="244" name="Google Shape;244;p21"/>
          <p:cNvGrpSpPr/>
          <p:nvPr/>
        </p:nvGrpSpPr>
        <p:grpSpPr>
          <a:xfrm>
            <a:off x="4459558" y="3834525"/>
            <a:ext cx="11945716" cy="948000"/>
            <a:chOff x="4459558" y="5652800"/>
            <a:chExt cx="11945716" cy="948000"/>
          </a:xfrm>
        </p:grpSpPr>
        <p:sp>
          <p:nvSpPr>
            <p:cNvPr id="245" name="Google Shape;245;p21"/>
            <p:cNvSpPr txBox="1"/>
            <p:nvPr/>
          </p:nvSpPr>
          <p:spPr>
            <a:xfrm>
              <a:off x="4459558" y="5911400"/>
              <a:ext cx="33855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99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PreProcessing Data</a:t>
              </a:r>
              <a:endParaRPr sz="2799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8213250" y="5695850"/>
              <a:ext cx="289800" cy="861900"/>
            </a:xfrm>
            <a:prstGeom prst="chevron">
              <a:avLst>
                <a:gd fmla="val 50000" name="adj"/>
              </a:avLst>
            </a:prstGeom>
            <a:solidFill>
              <a:srgbClr val="6D5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21"/>
            <p:cNvSpPr txBox="1"/>
            <p:nvPr/>
          </p:nvSpPr>
          <p:spPr>
            <a:xfrm>
              <a:off x="9444686" y="5652800"/>
              <a:ext cx="2335500" cy="9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99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Whisper </a:t>
              </a:r>
              <a:endParaRPr b="1" sz="2799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99">
                  <a:solidFill>
                    <a:srgbClr val="373737"/>
                  </a:solidFill>
                  <a:highlight>
                    <a:srgbClr val="F4CCCC"/>
                  </a:highlight>
                  <a:latin typeface="Helvetica Neue"/>
                  <a:ea typeface="Helvetica Neue"/>
                  <a:cs typeface="Helvetica Neue"/>
                  <a:sym typeface="Helvetica Neue"/>
                </a:rPr>
                <a:t>Large</a:t>
              </a:r>
              <a:r>
                <a:rPr b="1" lang="en-US" sz="2799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Model</a:t>
              </a:r>
              <a:endParaRPr b="1" sz="2799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12476325" y="5695850"/>
              <a:ext cx="289800" cy="861900"/>
            </a:xfrm>
            <a:prstGeom prst="chevron">
              <a:avLst>
                <a:gd fmla="val 50000" name="adj"/>
              </a:avLst>
            </a:prstGeom>
            <a:solidFill>
              <a:srgbClr val="6D5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21"/>
            <p:cNvSpPr txBox="1"/>
            <p:nvPr/>
          </p:nvSpPr>
          <p:spPr>
            <a:xfrm>
              <a:off x="13462274" y="5911400"/>
              <a:ext cx="29430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99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STT Data</a:t>
              </a:r>
              <a:endParaRPr sz="2799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50" name="Google Shape;250;p21"/>
          <p:cNvGrpSpPr/>
          <p:nvPr/>
        </p:nvGrpSpPr>
        <p:grpSpPr>
          <a:xfrm>
            <a:off x="3977200" y="5471588"/>
            <a:ext cx="7592900" cy="4268120"/>
            <a:chOff x="3596200" y="5395150"/>
            <a:chExt cx="7592900" cy="3273600"/>
          </a:xfrm>
        </p:grpSpPr>
        <p:sp>
          <p:nvSpPr>
            <p:cNvPr id="251" name="Google Shape;251;p21"/>
            <p:cNvSpPr/>
            <p:nvPr/>
          </p:nvSpPr>
          <p:spPr>
            <a:xfrm>
              <a:off x="3596200" y="5395150"/>
              <a:ext cx="7134600" cy="3273600"/>
            </a:xfrm>
            <a:prstGeom prst="flowChartAlternateProcess">
              <a:avLst/>
            </a:prstGeom>
            <a:solidFill>
              <a:schemeClr val="lt1"/>
            </a:solidFill>
            <a:ln cap="flat" cmpd="sng" w="28575">
              <a:solidFill>
                <a:srgbClr val="6D5F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21"/>
            <p:cNvSpPr txBox="1"/>
            <p:nvPr/>
          </p:nvSpPr>
          <p:spPr>
            <a:xfrm>
              <a:off x="4016520" y="5643908"/>
              <a:ext cx="5439600" cy="33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99">
                  <a:solidFill>
                    <a:srgbClr val="37373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GPU vRam</a:t>
              </a:r>
              <a:endParaRPr b="1">
                <a:solidFill>
                  <a:srgbClr val="373737"/>
                </a:solidFill>
              </a:endParaRPr>
            </a:p>
          </p:txBody>
        </p:sp>
        <p:sp>
          <p:nvSpPr>
            <p:cNvPr id="253" name="Google Shape;253;p21"/>
            <p:cNvSpPr txBox="1"/>
            <p:nvPr/>
          </p:nvSpPr>
          <p:spPr>
            <a:xfrm>
              <a:off x="4016520" y="6714403"/>
              <a:ext cx="5439600" cy="33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99">
                  <a:solidFill>
                    <a:srgbClr val="37373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Inference Time</a:t>
              </a:r>
              <a:endParaRPr b="1">
                <a:solidFill>
                  <a:srgbClr val="373737"/>
                </a:solidFill>
              </a:endParaRPr>
            </a:p>
          </p:txBody>
        </p:sp>
        <p:sp>
          <p:nvSpPr>
            <p:cNvPr id="254" name="Google Shape;254;p21"/>
            <p:cNvSpPr txBox="1"/>
            <p:nvPr/>
          </p:nvSpPr>
          <p:spPr>
            <a:xfrm>
              <a:off x="4191000" y="7135131"/>
              <a:ext cx="6998100" cy="33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99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10분 영상(음성) 기준 </a:t>
              </a:r>
              <a:r>
                <a:rPr b="1" lang="en-US" sz="2799">
                  <a:solidFill>
                    <a:srgbClr val="6D5FD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약 150초 내외 소요</a:t>
              </a:r>
              <a:endParaRPr b="1" sz="2799">
                <a:solidFill>
                  <a:srgbClr val="6D5FD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5" name="Google Shape;255;p21"/>
            <p:cNvSpPr txBox="1"/>
            <p:nvPr/>
          </p:nvSpPr>
          <p:spPr>
            <a:xfrm>
              <a:off x="4191012" y="6080760"/>
              <a:ext cx="5409900" cy="33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99">
                  <a:solidFill>
                    <a:srgbClr val="6D5FD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약 11.0GB 점유</a:t>
              </a:r>
              <a:endParaRPr b="1" sz="2799">
                <a:solidFill>
                  <a:srgbClr val="6D5FD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56" name="Google Shape;256;p21"/>
          <p:cNvGrpSpPr/>
          <p:nvPr/>
        </p:nvGrpSpPr>
        <p:grpSpPr>
          <a:xfrm>
            <a:off x="13579019" y="6855675"/>
            <a:ext cx="3621300" cy="2270275"/>
            <a:chOff x="13579019" y="6474675"/>
            <a:chExt cx="3621300" cy="2270275"/>
          </a:xfrm>
        </p:grpSpPr>
        <p:sp>
          <p:nvSpPr>
            <p:cNvPr id="257" name="Google Shape;257;p21"/>
            <p:cNvSpPr txBox="1"/>
            <p:nvPr/>
          </p:nvSpPr>
          <p:spPr>
            <a:xfrm>
              <a:off x="13579019" y="6763150"/>
              <a:ext cx="3621300" cy="198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99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*.srt </a:t>
              </a:r>
              <a:r>
                <a:rPr lang="en-US" sz="2799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- (일반 자막 파일)</a:t>
              </a:r>
              <a:endParaRPr sz="2799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99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*.vtt </a:t>
              </a:r>
              <a:r>
                <a:rPr lang="en-US" sz="2799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- (웹용 자막 파일)</a:t>
              </a:r>
              <a:endParaRPr sz="2799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99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*.json</a:t>
              </a:r>
              <a:endParaRPr b="1" sz="2799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99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*.txt</a:t>
              </a:r>
              <a:endParaRPr b="1" sz="2799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8" name="Google Shape;258;p21"/>
            <p:cNvSpPr txBox="1"/>
            <p:nvPr/>
          </p:nvSpPr>
          <p:spPr>
            <a:xfrm>
              <a:off x="13579024" y="6474675"/>
              <a:ext cx="1090200" cy="19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99">
                  <a:solidFill>
                    <a:srgbClr val="FF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* [부록] 확인</a:t>
              </a:r>
              <a:endParaRPr b="1" sz="1299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59" name="Google Shape;259;p21"/>
          <p:cNvGrpSpPr/>
          <p:nvPr/>
        </p:nvGrpSpPr>
        <p:grpSpPr>
          <a:xfrm>
            <a:off x="4397520" y="8489405"/>
            <a:ext cx="7172580" cy="979191"/>
            <a:chOff x="4016520" y="6714403"/>
            <a:chExt cx="7172580" cy="751028"/>
          </a:xfrm>
        </p:grpSpPr>
        <p:sp>
          <p:nvSpPr>
            <p:cNvPr id="260" name="Google Shape;260;p21"/>
            <p:cNvSpPr txBox="1"/>
            <p:nvPr/>
          </p:nvSpPr>
          <p:spPr>
            <a:xfrm>
              <a:off x="4016520" y="6714403"/>
              <a:ext cx="5439600" cy="33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99">
                  <a:solidFill>
                    <a:srgbClr val="37373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WER</a:t>
              </a:r>
              <a:endParaRPr b="1">
                <a:solidFill>
                  <a:srgbClr val="373737"/>
                </a:solidFill>
              </a:endParaRPr>
            </a:p>
          </p:txBody>
        </p:sp>
        <p:sp>
          <p:nvSpPr>
            <p:cNvPr id="261" name="Google Shape;261;p21"/>
            <p:cNvSpPr txBox="1"/>
            <p:nvPr/>
          </p:nvSpPr>
          <p:spPr>
            <a:xfrm>
              <a:off x="4191000" y="7135131"/>
              <a:ext cx="6998100" cy="33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99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약 17 ~ 22% 내외</a:t>
              </a:r>
              <a:endParaRPr b="1" sz="2799">
                <a:solidFill>
                  <a:srgbClr val="6D5FD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